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87" r:id="rId3"/>
    <p:sldId id="268" r:id="rId4"/>
    <p:sldId id="292" r:id="rId5"/>
    <p:sldId id="276" r:id="rId6"/>
    <p:sldId id="288" r:id="rId7"/>
    <p:sldId id="284" r:id="rId8"/>
    <p:sldId id="275" r:id="rId9"/>
    <p:sldId id="272" r:id="rId10"/>
    <p:sldId id="273" r:id="rId11"/>
    <p:sldId id="274" r:id="rId12"/>
    <p:sldId id="277" r:id="rId13"/>
    <p:sldId id="278" r:id="rId14"/>
    <p:sldId id="279" r:id="rId15"/>
    <p:sldId id="291" r:id="rId16"/>
    <p:sldId id="283" r:id="rId17"/>
    <p:sldId id="289" r:id="rId18"/>
    <p:sldId id="290" r:id="rId19"/>
    <p:sldId id="296" r:id="rId20"/>
    <p:sldId id="293" r:id="rId21"/>
    <p:sldId id="285" r:id="rId22"/>
    <p:sldId id="269" r:id="rId23"/>
    <p:sldId id="270" r:id="rId24"/>
    <p:sldId id="271" r:id="rId25"/>
    <p:sldId id="286" r:id="rId26"/>
    <p:sldId id="294" r:id="rId27"/>
    <p:sldId id="299" r:id="rId28"/>
    <p:sldId id="295" r:id="rId29"/>
    <p:sldId id="297" r:id="rId30"/>
    <p:sldId id="302" r:id="rId31"/>
    <p:sldId id="301" r:id="rId32"/>
    <p:sldId id="303" r:id="rId33"/>
    <p:sldId id="304" r:id="rId34"/>
    <p:sldId id="305" r:id="rId35"/>
    <p:sldId id="306" r:id="rId36"/>
    <p:sldId id="308" r:id="rId37"/>
    <p:sldId id="309" r:id="rId38"/>
    <p:sldId id="307" r:id="rId39"/>
    <p:sldId id="311" r:id="rId40"/>
    <p:sldId id="312" r:id="rId41"/>
    <p:sldId id="313" r:id="rId42"/>
    <p:sldId id="315" r:id="rId43"/>
    <p:sldId id="314" r:id="rId44"/>
    <p:sldId id="310" r:id="rId45"/>
    <p:sldId id="280" r:id="rId46"/>
    <p:sldId id="282" r:id="rId47"/>
    <p:sldId id="28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rk Hes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9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3291" autoAdjust="0"/>
  </p:normalViewPr>
  <p:slideViewPr>
    <p:cSldViewPr snapToGrid="0" snapToObjects="1">
      <p:cViewPr varScale="1">
        <p:scale>
          <a:sx n="56" d="100"/>
          <a:sy n="56" d="100"/>
        </p:scale>
        <p:origin x="16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4-08T11:05:23.882" idx="1">
    <p:pos x="10" y="10"/>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48D901-F977-445E-B08B-F855BC7EFC7E}"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70B27D60-281B-4CF8-992B-E78A30D32E8C}">
      <dgm:prSet phldrT="[Text]"/>
      <dgm:spPr/>
      <dgm:t>
        <a:bodyPr/>
        <a:lstStyle/>
        <a:p>
          <a:r>
            <a:rPr lang="en-US" dirty="0" smtClean="0"/>
            <a:t>Acquire Data</a:t>
          </a:r>
          <a:endParaRPr lang="en-US" dirty="0"/>
        </a:p>
      </dgm:t>
    </dgm:pt>
    <dgm:pt modelId="{8C63C43D-A162-4224-B118-D29B71520835}" type="parTrans" cxnId="{9E0425B5-5409-4DF1-94BC-5D51640C2E15}">
      <dgm:prSet/>
      <dgm:spPr/>
      <dgm:t>
        <a:bodyPr/>
        <a:lstStyle/>
        <a:p>
          <a:endParaRPr lang="en-US"/>
        </a:p>
      </dgm:t>
    </dgm:pt>
    <dgm:pt modelId="{0739037E-B0F4-4DBA-BC7F-8B20F5C0AB93}" type="sibTrans" cxnId="{9E0425B5-5409-4DF1-94BC-5D51640C2E15}">
      <dgm:prSet/>
      <dgm:spPr/>
      <dgm:t>
        <a:bodyPr/>
        <a:lstStyle/>
        <a:p>
          <a:endParaRPr lang="en-US"/>
        </a:p>
      </dgm:t>
    </dgm:pt>
    <dgm:pt modelId="{5EB4C03C-7872-4DAE-B542-EC7073E44C40}">
      <dgm:prSet phldrT="[Text]"/>
      <dgm:spPr/>
      <dgm:t>
        <a:bodyPr/>
        <a:lstStyle/>
        <a:p>
          <a:r>
            <a:rPr lang="en-US" dirty="0" smtClean="0"/>
            <a:t>Format Data</a:t>
          </a:r>
          <a:endParaRPr lang="en-US" dirty="0"/>
        </a:p>
      </dgm:t>
    </dgm:pt>
    <dgm:pt modelId="{5DC5D5EE-5139-469D-99D4-7D5C9B74009F}" type="parTrans" cxnId="{AA53461D-A193-4C23-B25B-AA99E6B980C7}">
      <dgm:prSet/>
      <dgm:spPr/>
      <dgm:t>
        <a:bodyPr/>
        <a:lstStyle/>
        <a:p>
          <a:endParaRPr lang="en-US"/>
        </a:p>
      </dgm:t>
    </dgm:pt>
    <dgm:pt modelId="{BE4660BB-9022-447B-8F41-38462FC18BD3}" type="sibTrans" cxnId="{AA53461D-A193-4C23-B25B-AA99E6B980C7}">
      <dgm:prSet/>
      <dgm:spPr/>
      <dgm:t>
        <a:bodyPr/>
        <a:lstStyle/>
        <a:p>
          <a:endParaRPr lang="en-US"/>
        </a:p>
      </dgm:t>
    </dgm:pt>
    <dgm:pt modelId="{AAD44493-1CBA-4BD7-A71C-61F8E079A780}">
      <dgm:prSet phldrT="[Text]"/>
      <dgm:spPr/>
      <dgm:t>
        <a:bodyPr/>
        <a:lstStyle/>
        <a:p>
          <a:r>
            <a:rPr lang="en-US" dirty="0" smtClean="0"/>
            <a:t>Analyze  and Visualize</a:t>
          </a:r>
          <a:endParaRPr lang="en-US" dirty="0"/>
        </a:p>
      </dgm:t>
    </dgm:pt>
    <dgm:pt modelId="{2806D7B0-A030-4338-A19A-12C78409B4B2}" type="parTrans" cxnId="{C5084597-ED57-41FD-B0B6-9FAC12AB9B25}">
      <dgm:prSet/>
      <dgm:spPr/>
      <dgm:t>
        <a:bodyPr/>
        <a:lstStyle/>
        <a:p>
          <a:endParaRPr lang="en-US"/>
        </a:p>
      </dgm:t>
    </dgm:pt>
    <dgm:pt modelId="{665AD49A-8753-466F-BC18-FDE6458DDDD6}" type="sibTrans" cxnId="{C5084597-ED57-41FD-B0B6-9FAC12AB9B25}">
      <dgm:prSet/>
      <dgm:spPr/>
      <dgm:t>
        <a:bodyPr/>
        <a:lstStyle/>
        <a:p>
          <a:endParaRPr lang="en-US"/>
        </a:p>
      </dgm:t>
    </dgm:pt>
    <dgm:pt modelId="{89E83DC2-E775-4D54-B2EA-A446CE1B0880}" type="pres">
      <dgm:prSet presAssocID="{C648D901-F977-445E-B08B-F855BC7EFC7E}" presName="rootnode" presStyleCnt="0">
        <dgm:presLayoutVars>
          <dgm:chMax/>
          <dgm:chPref/>
          <dgm:dir/>
          <dgm:animLvl val="lvl"/>
        </dgm:presLayoutVars>
      </dgm:prSet>
      <dgm:spPr/>
      <dgm:t>
        <a:bodyPr/>
        <a:lstStyle/>
        <a:p>
          <a:endParaRPr lang="en-US"/>
        </a:p>
      </dgm:t>
    </dgm:pt>
    <dgm:pt modelId="{3F209C5C-2579-48EB-91E9-A4DB77F48087}" type="pres">
      <dgm:prSet presAssocID="{70B27D60-281B-4CF8-992B-E78A30D32E8C}" presName="composite" presStyleCnt="0"/>
      <dgm:spPr/>
    </dgm:pt>
    <dgm:pt modelId="{838B1984-F831-49F3-B834-BCE1611334F4}" type="pres">
      <dgm:prSet presAssocID="{70B27D60-281B-4CF8-992B-E78A30D32E8C}" presName="LShape" presStyleLbl="alignNode1" presStyleIdx="0" presStyleCnt="5"/>
      <dgm:spPr/>
    </dgm:pt>
    <dgm:pt modelId="{63EF2262-87CF-4F97-8E75-5CCE8C27E1A0}" type="pres">
      <dgm:prSet presAssocID="{70B27D60-281B-4CF8-992B-E78A30D32E8C}" presName="ParentText" presStyleLbl="revTx" presStyleIdx="0" presStyleCnt="3">
        <dgm:presLayoutVars>
          <dgm:chMax val="0"/>
          <dgm:chPref val="0"/>
          <dgm:bulletEnabled val="1"/>
        </dgm:presLayoutVars>
      </dgm:prSet>
      <dgm:spPr/>
      <dgm:t>
        <a:bodyPr/>
        <a:lstStyle/>
        <a:p>
          <a:endParaRPr lang="en-US"/>
        </a:p>
      </dgm:t>
    </dgm:pt>
    <dgm:pt modelId="{D772C497-C647-4865-950B-50A3683DD375}" type="pres">
      <dgm:prSet presAssocID="{70B27D60-281B-4CF8-992B-E78A30D32E8C}" presName="Triangle" presStyleLbl="alignNode1" presStyleIdx="1" presStyleCnt="5"/>
      <dgm:spPr/>
    </dgm:pt>
    <dgm:pt modelId="{568ED42D-A5F2-4DD4-A69F-325746122A3E}" type="pres">
      <dgm:prSet presAssocID="{0739037E-B0F4-4DBA-BC7F-8B20F5C0AB93}" presName="sibTrans" presStyleCnt="0"/>
      <dgm:spPr/>
    </dgm:pt>
    <dgm:pt modelId="{CD37E4CE-5DA2-4450-95D5-E981BFC687D7}" type="pres">
      <dgm:prSet presAssocID="{0739037E-B0F4-4DBA-BC7F-8B20F5C0AB93}" presName="space" presStyleCnt="0"/>
      <dgm:spPr/>
    </dgm:pt>
    <dgm:pt modelId="{04A8B530-F165-4679-8E0E-C2262DF9F798}" type="pres">
      <dgm:prSet presAssocID="{5EB4C03C-7872-4DAE-B542-EC7073E44C40}" presName="composite" presStyleCnt="0"/>
      <dgm:spPr/>
    </dgm:pt>
    <dgm:pt modelId="{9CEDACCF-695B-43ED-968B-3AF84C06AE29}" type="pres">
      <dgm:prSet presAssocID="{5EB4C03C-7872-4DAE-B542-EC7073E44C40}" presName="LShape" presStyleLbl="alignNode1" presStyleIdx="2" presStyleCnt="5"/>
      <dgm:spPr/>
    </dgm:pt>
    <dgm:pt modelId="{2BCA28EA-5915-4104-8F87-687652F55FBD}" type="pres">
      <dgm:prSet presAssocID="{5EB4C03C-7872-4DAE-B542-EC7073E44C40}" presName="ParentText" presStyleLbl="revTx" presStyleIdx="1" presStyleCnt="3">
        <dgm:presLayoutVars>
          <dgm:chMax val="0"/>
          <dgm:chPref val="0"/>
          <dgm:bulletEnabled val="1"/>
        </dgm:presLayoutVars>
      </dgm:prSet>
      <dgm:spPr/>
      <dgm:t>
        <a:bodyPr/>
        <a:lstStyle/>
        <a:p>
          <a:endParaRPr lang="en-US"/>
        </a:p>
      </dgm:t>
    </dgm:pt>
    <dgm:pt modelId="{7BFFD342-7666-42E9-85F9-7EDF36DC3F0D}" type="pres">
      <dgm:prSet presAssocID="{5EB4C03C-7872-4DAE-B542-EC7073E44C40}" presName="Triangle" presStyleLbl="alignNode1" presStyleIdx="3" presStyleCnt="5"/>
      <dgm:spPr/>
    </dgm:pt>
    <dgm:pt modelId="{1A605CFB-9731-4853-9FEE-A2EDE7E8BEC6}" type="pres">
      <dgm:prSet presAssocID="{BE4660BB-9022-447B-8F41-38462FC18BD3}" presName="sibTrans" presStyleCnt="0"/>
      <dgm:spPr/>
    </dgm:pt>
    <dgm:pt modelId="{D7C6947F-E2B6-4D08-882E-E7255B5ED936}" type="pres">
      <dgm:prSet presAssocID="{BE4660BB-9022-447B-8F41-38462FC18BD3}" presName="space" presStyleCnt="0"/>
      <dgm:spPr/>
    </dgm:pt>
    <dgm:pt modelId="{373A323A-4ECD-4B21-A5D2-CB87FDC93DF3}" type="pres">
      <dgm:prSet presAssocID="{AAD44493-1CBA-4BD7-A71C-61F8E079A780}" presName="composite" presStyleCnt="0"/>
      <dgm:spPr/>
    </dgm:pt>
    <dgm:pt modelId="{5F7C8ABA-E5A7-48E3-B3D2-3B772F38240D}" type="pres">
      <dgm:prSet presAssocID="{AAD44493-1CBA-4BD7-A71C-61F8E079A780}" presName="LShape" presStyleLbl="alignNode1" presStyleIdx="4" presStyleCnt="5"/>
      <dgm:spPr/>
    </dgm:pt>
    <dgm:pt modelId="{9E3E7E6E-49BC-4B86-A2A1-C409C8BA39A2}" type="pres">
      <dgm:prSet presAssocID="{AAD44493-1CBA-4BD7-A71C-61F8E079A780}" presName="ParentText" presStyleLbl="revTx" presStyleIdx="2" presStyleCnt="3">
        <dgm:presLayoutVars>
          <dgm:chMax val="0"/>
          <dgm:chPref val="0"/>
          <dgm:bulletEnabled val="1"/>
        </dgm:presLayoutVars>
      </dgm:prSet>
      <dgm:spPr/>
      <dgm:t>
        <a:bodyPr/>
        <a:lstStyle/>
        <a:p>
          <a:endParaRPr lang="en-US"/>
        </a:p>
      </dgm:t>
    </dgm:pt>
  </dgm:ptLst>
  <dgm:cxnLst>
    <dgm:cxn modelId="{C189A651-785A-47B4-8C9A-763C9DEF57B6}" type="presOf" srcId="{C648D901-F977-445E-B08B-F855BC7EFC7E}" destId="{89E83DC2-E775-4D54-B2EA-A446CE1B0880}" srcOrd="0" destOrd="0" presId="urn:microsoft.com/office/officeart/2009/3/layout/StepUpProcess"/>
    <dgm:cxn modelId="{9A398F2C-11DB-4E79-8039-552935D235E1}" type="presOf" srcId="{AAD44493-1CBA-4BD7-A71C-61F8E079A780}" destId="{9E3E7E6E-49BC-4B86-A2A1-C409C8BA39A2}" srcOrd="0" destOrd="0" presId="urn:microsoft.com/office/officeart/2009/3/layout/StepUpProcess"/>
    <dgm:cxn modelId="{DE134C30-0CDE-483F-8579-3E0C87083143}" type="presOf" srcId="{5EB4C03C-7872-4DAE-B542-EC7073E44C40}" destId="{2BCA28EA-5915-4104-8F87-687652F55FBD}" srcOrd="0" destOrd="0" presId="urn:microsoft.com/office/officeart/2009/3/layout/StepUpProcess"/>
    <dgm:cxn modelId="{C5084597-ED57-41FD-B0B6-9FAC12AB9B25}" srcId="{C648D901-F977-445E-B08B-F855BC7EFC7E}" destId="{AAD44493-1CBA-4BD7-A71C-61F8E079A780}" srcOrd="2" destOrd="0" parTransId="{2806D7B0-A030-4338-A19A-12C78409B4B2}" sibTransId="{665AD49A-8753-466F-BC18-FDE6458DDDD6}"/>
    <dgm:cxn modelId="{9E0425B5-5409-4DF1-94BC-5D51640C2E15}" srcId="{C648D901-F977-445E-B08B-F855BC7EFC7E}" destId="{70B27D60-281B-4CF8-992B-E78A30D32E8C}" srcOrd="0" destOrd="0" parTransId="{8C63C43D-A162-4224-B118-D29B71520835}" sibTransId="{0739037E-B0F4-4DBA-BC7F-8B20F5C0AB93}"/>
    <dgm:cxn modelId="{3F1FFAD5-C8AE-4E50-BB4B-44746020B726}" type="presOf" srcId="{70B27D60-281B-4CF8-992B-E78A30D32E8C}" destId="{63EF2262-87CF-4F97-8E75-5CCE8C27E1A0}" srcOrd="0" destOrd="0" presId="urn:microsoft.com/office/officeart/2009/3/layout/StepUpProcess"/>
    <dgm:cxn modelId="{AA53461D-A193-4C23-B25B-AA99E6B980C7}" srcId="{C648D901-F977-445E-B08B-F855BC7EFC7E}" destId="{5EB4C03C-7872-4DAE-B542-EC7073E44C40}" srcOrd="1" destOrd="0" parTransId="{5DC5D5EE-5139-469D-99D4-7D5C9B74009F}" sibTransId="{BE4660BB-9022-447B-8F41-38462FC18BD3}"/>
    <dgm:cxn modelId="{69FE9C49-9781-498D-8FE3-7723B1B68242}" type="presParOf" srcId="{89E83DC2-E775-4D54-B2EA-A446CE1B0880}" destId="{3F209C5C-2579-48EB-91E9-A4DB77F48087}" srcOrd="0" destOrd="0" presId="urn:microsoft.com/office/officeart/2009/3/layout/StepUpProcess"/>
    <dgm:cxn modelId="{AD69B455-65DC-4627-A065-8C86450D6901}" type="presParOf" srcId="{3F209C5C-2579-48EB-91E9-A4DB77F48087}" destId="{838B1984-F831-49F3-B834-BCE1611334F4}" srcOrd="0" destOrd="0" presId="urn:microsoft.com/office/officeart/2009/3/layout/StepUpProcess"/>
    <dgm:cxn modelId="{3D921AB4-86C9-4AE5-90CB-BA887B701D2F}" type="presParOf" srcId="{3F209C5C-2579-48EB-91E9-A4DB77F48087}" destId="{63EF2262-87CF-4F97-8E75-5CCE8C27E1A0}" srcOrd="1" destOrd="0" presId="urn:microsoft.com/office/officeart/2009/3/layout/StepUpProcess"/>
    <dgm:cxn modelId="{1B6E47C5-8EBC-40F9-95C2-FAEF78806AC5}" type="presParOf" srcId="{3F209C5C-2579-48EB-91E9-A4DB77F48087}" destId="{D772C497-C647-4865-950B-50A3683DD375}" srcOrd="2" destOrd="0" presId="urn:microsoft.com/office/officeart/2009/3/layout/StepUpProcess"/>
    <dgm:cxn modelId="{93F12E1F-54B6-4C65-BFE9-5CBF067C65AD}" type="presParOf" srcId="{89E83DC2-E775-4D54-B2EA-A446CE1B0880}" destId="{568ED42D-A5F2-4DD4-A69F-325746122A3E}" srcOrd="1" destOrd="0" presId="urn:microsoft.com/office/officeart/2009/3/layout/StepUpProcess"/>
    <dgm:cxn modelId="{1684A380-2B26-4F8F-BBF0-ACA803C9B991}" type="presParOf" srcId="{568ED42D-A5F2-4DD4-A69F-325746122A3E}" destId="{CD37E4CE-5DA2-4450-95D5-E981BFC687D7}" srcOrd="0" destOrd="0" presId="urn:microsoft.com/office/officeart/2009/3/layout/StepUpProcess"/>
    <dgm:cxn modelId="{5BBB74D2-7F3F-438E-8E81-32B7D896F2F4}" type="presParOf" srcId="{89E83DC2-E775-4D54-B2EA-A446CE1B0880}" destId="{04A8B530-F165-4679-8E0E-C2262DF9F798}" srcOrd="2" destOrd="0" presId="urn:microsoft.com/office/officeart/2009/3/layout/StepUpProcess"/>
    <dgm:cxn modelId="{0D345E30-9403-4192-A520-FE9EA9AE763D}" type="presParOf" srcId="{04A8B530-F165-4679-8E0E-C2262DF9F798}" destId="{9CEDACCF-695B-43ED-968B-3AF84C06AE29}" srcOrd="0" destOrd="0" presId="urn:microsoft.com/office/officeart/2009/3/layout/StepUpProcess"/>
    <dgm:cxn modelId="{5DC8C3F9-75DC-4917-9098-51DE406E6B1C}" type="presParOf" srcId="{04A8B530-F165-4679-8E0E-C2262DF9F798}" destId="{2BCA28EA-5915-4104-8F87-687652F55FBD}" srcOrd="1" destOrd="0" presId="urn:microsoft.com/office/officeart/2009/3/layout/StepUpProcess"/>
    <dgm:cxn modelId="{B491334F-82BF-4C23-BB33-A6AFADE30C58}" type="presParOf" srcId="{04A8B530-F165-4679-8E0E-C2262DF9F798}" destId="{7BFFD342-7666-42E9-85F9-7EDF36DC3F0D}" srcOrd="2" destOrd="0" presId="urn:microsoft.com/office/officeart/2009/3/layout/StepUpProcess"/>
    <dgm:cxn modelId="{E25B068C-478C-4C2F-8689-888072A72A6F}" type="presParOf" srcId="{89E83DC2-E775-4D54-B2EA-A446CE1B0880}" destId="{1A605CFB-9731-4853-9FEE-A2EDE7E8BEC6}" srcOrd="3" destOrd="0" presId="urn:microsoft.com/office/officeart/2009/3/layout/StepUpProcess"/>
    <dgm:cxn modelId="{7E82FE17-585F-4106-B0B9-75C03DB815D5}" type="presParOf" srcId="{1A605CFB-9731-4853-9FEE-A2EDE7E8BEC6}" destId="{D7C6947F-E2B6-4D08-882E-E7255B5ED936}" srcOrd="0" destOrd="0" presId="urn:microsoft.com/office/officeart/2009/3/layout/StepUpProcess"/>
    <dgm:cxn modelId="{1A8A996E-9458-40EF-B4C0-A24BF1C7733D}" type="presParOf" srcId="{89E83DC2-E775-4D54-B2EA-A446CE1B0880}" destId="{373A323A-4ECD-4B21-A5D2-CB87FDC93DF3}" srcOrd="4" destOrd="0" presId="urn:microsoft.com/office/officeart/2009/3/layout/StepUpProcess"/>
    <dgm:cxn modelId="{3E619BF2-F9AB-4227-95E1-CBE8FF1EF237}" type="presParOf" srcId="{373A323A-4ECD-4B21-A5D2-CB87FDC93DF3}" destId="{5F7C8ABA-E5A7-48E3-B3D2-3B772F38240D}" srcOrd="0" destOrd="0" presId="urn:microsoft.com/office/officeart/2009/3/layout/StepUpProcess"/>
    <dgm:cxn modelId="{39D961B6-2AED-4401-835B-6B19E3E8C8B9}" type="presParOf" srcId="{373A323A-4ECD-4B21-A5D2-CB87FDC93DF3}" destId="{9E3E7E6E-49BC-4B86-A2A1-C409C8BA39A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7AE3C-0591-4B60-B826-0A70299D831D}"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BB8BF944-1248-4F33-880E-1E86D7CEFBDD}">
      <dgm:prSet phldrT="[Text]"/>
      <dgm:spPr/>
      <dgm:t>
        <a:bodyPr/>
        <a:lstStyle/>
        <a:p>
          <a:r>
            <a:rPr lang="en-US" dirty="0" smtClean="0"/>
            <a:t>What Type(s) of Data Do I Have?</a:t>
          </a:r>
          <a:endParaRPr lang="en-US" dirty="0"/>
        </a:p>
      </dgm:t>
    </dgm:pt>
    <dgm:pt modelId="{304FD751-0F07-4041-9041-A187271B527B}" type="parTrans" cxnId="{FF32E227-DF79-40E0-BA8B-814F41874EC7}">
      <dgm:prSet/>
      <dgm:spPr/>
      <dgm:t>
        <a:bodyPr/>
        <a:lstStyle/>
        <a:p>
          <a:endParaRPr lang="en-US"/>
        </a:p>
      </dgm:t>
    </dgm:pt>
    <dgm:pt modelId="{328B86B5-8515-40BE-B726-CD2CA8BE091E}" type="sibTrans" cxnId="{FF32E227-DF79-40E0-BA8B-814F41874EC7}">
      <dgm:prSet/>
      <dgm:spPr/>
      <dgm:t>
        <a:bodyPr/>
        <a:lstStyle/>
        <a:p>
          <a:endParaRPr lang="en-US"/>
        </a:p>
      </dgm:t>
    </dgm:pt>
    <dgm:pt modelId="{CC2F3009-38E0-4F2D-AE2E-1A269A9AEB8C}">
      <dgm:prSet phldrT="[Text]"/>
      <dgm:spPr/>
      <dgm:t>
        <a:bodyPr/>
        <a:lstStyle/>
        <a:p>
          <a:r>
            <a:rPr lang="en-US" dirty="0" smtClean="0"/>
            <a:t>What Kinds of Analysis Did I Do / Want to Do?</a:t>
          </a:r>
          <a:endParaRPr lang="en-US" dirty="0"/>
        </a:p>
      </dgm:t>
    </dgm:pt>
    <dgm:pt modelId="{D6A92F07-64C3-42FF-B045-39A35865FF35}" type="parTrans" cxnId="{A5830663-E247-4900-931C-69C178A0DA46}">
      <dgm:prSet/>
      <dgm:spPr/>
      <dgm:t>
        <a:bodyPr/>
        <a:lstStyle/>
        <a:p>
          <a:endParaRPr lang="en-US"/>
        </a:p>
      </dgm:t>
    </dgm:pt>
    <dgm:pt modelId="{62AD8D38-F39F-4588-9667-19DC7DA128F4}" type="sibTrans" cxnId="{A5830663-E247-4900-931C-69C178A0DA46}">
      <dgm:prSet/>
      <dgm:spPr/>
      <dgm:t>
        <a:bodyPr/>
        <a:lstStyle/>
        <a:p>
          <a:endParaRPr lang="en-US"/>
        </a:p>
      </dgm:t>
    </dgm:pt>
    <dgm:pt modelId="{C05BB4B7-4208-4E2B-AE41-C6714AE2BED3}">
      <dgm:prSet phldrT="[Text]"/>
      <dgm:spPr/>
      <dgm:t>
        <a:bodyPr/>
        <a:lstStyle/>
        <a:p>
          <a:r>
            <a:rPr lang="en-US" dirty="0" smtClean="0"/>
            <a:t>How Do I Want to </a:t>
          </a:r>
          <a:r>
            <a:rPr lang="en-US" smtClean="0"/>
            <a:t>Communicate My </a:t>
          </a:r>
          <a:r>
            <a:rPr lang="en-US" dirty="0" smtClean="0"/>
            <a:t>Results?</a:t>
          </a:r>
          <a:endParaRPr lang="en-US" dirty="0"/>
        </a:p>
      </dgm:t>
    </dgm:pt>
    <dgm:pt modelId="{DBAE1F22-616F-4C6D-A67E-A52516D7EC62}" type="parTrans" cxnId="{EB245246-9960-41FE-9A4F-E34A958F66D0}">
      <dgm:prSet/>
      <dgm:spPr/>
      <dgm:t>
        <a:bodyPr/>
        <a:lstStyle/>
        <a:p>
          <a:endParaRPr lang="en-US"/>
        </a:p>
      </dgm:t>
    </dgm:pt>
    <dgm:pt modelId="{CF14E148-53DA-40B4-BA8E-5A16E8A30B51}" type="sibTrans" cxnId="{EB245246-9960-41FE-9A4F-E34A958F66D0}">
      <dgm:prSet/>
      <dgm:spPr/>
      <dgm:t>
        <a:bodyPr/>
        <a:lstStyle/>
        <a:p>
          <a:endParaRPr lang="en-US"/>
        </a:p>
      </dgm:t>
    </dgm:pt>
    <dgm:pt modelId="{54167DC1-76F3-4F6D-9513-0377F59A417B}" type="pres">
      <dgm:prSet presAssocID="{EAC7AE3C-0591-4B60-B826-0A70299D831D}" presName="Name0" presStyleCnt="0">
        <dgm:presLayoutVars>
          <dgm:resizeHandles/>
        </dgm:presLayoutVars>
      </dgm:prSet>
      <dgm:spPr/>
      <dgm:t>
        <a:bodyPr/>
        <a:lstStyle/>
        <a:p>
          <a:endParaRPr lang="en-US"/>
        </a:p>
      </dgm:t>
    </dgm:pt>
    <dgm:pt modelId="{F229BDE0-7952-4108-8613-07B14F15DE3D}" type="pres">
      <dgm:prSet presAssocID="{BB8BF944-1248-4F33-880E-1E86D7CEFBDD}" presName="text" presStyleLbl="node1" presStyleIdx="0" presStyleCnt="3">
        <dgm:presLayoutVars>
          <dgm:bulletEnabled val="1"/>
        </dgm:presLayoutVars>
      </dgm:prSet>
      <dgm:spPr/>
      <dgm:t>
        <a:bodyPr/>
        <a:lstStyle/>
        <a:p>
          <a:endParaRPr lang="en-US"/>
        </a:p>
      </dgm:t>
    </dgm:pt>
    <dgm:pt modelId="{E73C3BB0-DB73-4F97-AD71-F1C5226844E8}" type="pres">
      <dgm:prSet presAssocID="{328B86B5-8515-40BE-B726-CD2CA8BE091E}" presName="space" presStyleCnt="0"/>
      <dgm:spPr/>
    </dgm:pt>
    <dgm:pt modelId="{C6EF6A83-9150-49A4-A4EE-64AD857610BC}" type="pres">
      <dgm:prSet presAssocID="{CC2F3009-38E0-4F2D-AE2E-1A269A9AEB8C}" presName="text" presStyleLbl="node1" presStyleIdx="1" presStyleCnt="3">
        <dgm:presLayoutVars>
          <dgm:bulletEnabled val="1"/>
        </dgm:presLayoutVars>
      </dgm:prSet>
      <dgm:spPr/>
      <dgm:t>
        <a:bodyPr/>
        <a:lstStyle/>
        <a:p>
          <a:endParaRPr lang="en-US"/>
        </a:p>
      </dgm:t>
    </dgm:pt>
    <dgm:pt modelId="{D42D0FD7-023A-40EF-B553-D8B2563013B9}" type="pres">
      <dgm:prSet presAssocID="{62AD8D38-F39F-4588-9667-19DC7DA128F4}" presName="space" presStyleCnt="0"/>
      <dgm:spPr/>
    </dgm:pt>
    <dgm:pt modelId="{0950FFE4-61B9-436E-904C-ED4CDCEED8CA}" type="pres">
      <dgm:prSet presAssocID="{C05BB4B7-4208-4E2B-AE41-C6714AE2BED3}" presName="text" presStyleLbl="node1" presStyleIdx="2" presStyleCnt="3">
        <dgm:presLayoutVars>
          <dgm:bulletEnabled val="1"/>
        </dgm:presLayoutVars>
      </dgm:prSet>
      <dgm:spPr/>
      <dgm:t>
        <a:bodyPr/>
        <a:lstStyle/>
        <a:p>
          <a:endParaRPr lang="en-US"/>
        </a:p>
      </dgm:t>
    </dgm:pt>
  </dgm:ptLst>
  <dgm:cxnLst>
    <dgm:cxn modelId="{A5830663-E247-4900-931C-69C178A0DA46}" srcId="{EAC7AE3C-0591-4B60-B826-0A70299D831D}" destId="{CC2F3009-38E0-4F2D-AE2E-1A269A9AEB8C}" srcOrd="1" destOrd="0" parTransId="{D6A92F07-64C3-42FF-B045-39A35865FF35}" sibTransId="{62AD8D38-F39F-4588-9667-19DC7DA128F4}"/>
    <dgm:cxn modelId="{FF32E227-DF79-40E0-BA8B-814F41874EC7}" srcId="{EAC7AE3C-0591-4B60-B826-0A70299D831D}" destId="{BB8BF944-1248-4F33-880E-1E86D7CEFBDD}" srcOrd="0" destOrd="0" parTransId="{304FD751-0F07-4041-9041-A187271B527B}" sibTransId="{328B86B5-8515-40BE-B726-CD2CA8BE091E}"/>
    <dgm:cxn modelId="{EB245246-9960-41FE-9A4F-E34A958F66D0}" srcId="{EAC7AE3C-0591-4B60-B826-0A70299D831D}" destId="{C05BB4B7-4208-4E2B-AE41-C6714AE2BED3}" srcOrd="2" destOrd="0" parTransId="{DBAE1F22-616F-4C6D-A67E-A52516D7EC62}" sibTransId="{CF14E148-53DA-40B4-BA8E-5A16E8A30B51}"/>
    <dgm:cxn modelId="{E8C34662-4C81-4D22-A9D4-9808433A470D}" type="presOf" srcId="{BB8BF944-1248-4F33-880E-1E86D7CEFBDD}" destId="{F229BDE0-7952-4108-8613-07B14F15DE3D}" srcOrd="0" destOrd="0" presId="urn:diagrams.loki3.com/VaryingWidthList"/>
    <dgm:cxn modelId="{F913F032-517A-4E98-A624-9269D5A2A7AA}" type="presOf" srcId="{C05BB4B7-4208-4E2B-AE41-C6714AE2BED3}" destId="{0950FFE4-61B9-436E-904C-ED4CDCEED8CA}" srcOrd="0" destOrd="0" presId="urn:diagrams.loki3.com/VaryingWidthList"/>
    <dgm:cxn modelId="{62493CDC-8511-4DBF-A631-8438264D19D9}" type="presOf" srcId="{EAC7AE3C-0591-4B60-B826-0A70299D831D}" destId="{54167DC1-76F3-4F6D-9513-0377F59A417B}" srcOrd="0" destOrd="0" presId="urn:diagrams.loki3.com/VaryingWidthList"/>
    <dgm:cxn modelId="{94555D0D-4B65-4E27-91BF-3516F82B8615}" type="presOf" srcId="{CC2F3009-38E0-4F2D-AE2E-1A269A9AEB8C}" destId="{C6EF6A83-9150-49A4-A4EE-64AD857610BC}" srcOrd="0" destOrd="0" presId="urn:diagrams.loki3.com/VaryingWidthList"/>
    <dgm:cxn modelId="{4B5BAA40-5165-4599-ACDF-B8189CC7C874}" type="presParOf" srcId="{54167DC1-76F3-4F6D-9513-0377F59A417B}" destId="{F229BDE0-7952-4108-8613-07B14F15DE3D}" srcOrd="0" destOrd="0" presId="urn:diagrams.loki3.com/VaryingWidthList"/>
    <dgm:cxn modelId="{01D3EF3F-4503-4D44-9BF3-2E3D2F267584}" type="presParOf" srcId="{54167DC1-76F3-4F6D-9513-0377F59A417B}" destId="{E73C3BB0-DB73-4F97-AD71-F1C5226844E8}" srcOrd="1" destOrd="0" presId="urn:diagrams.loki3.com/VaryingWidthList"/>
    <dgm:cxn modelId="{42C20A5D-B19C-4BF5-8AEC-428B36142240}" type="presParOf" srcId="{54167DC1-76F3-4F6D-9513-0377F59A417B}" destId="{C6EF6A83-9150-49A4-A4EE-64AD857610BC}" srcOrd="2" destOrd="0" presId="urn:diagrams.loki3.com/VaryingWidthList"/>
    <dgm:cxn modelId="{7D09A98F-DEF4-470A-B3AA-7FF48E3A6805}" type="presParOf" srcId="{54167DC1-76F3-4F6D-9513-0377F59A417B}" destId="{D42D0FD7-023A-40EF-B553-D8B2563013B9}" srcOrd="3" destOrd="0" presId="urn:diagrams.loki3.com/VaryingWidthList"/>
    <dgm:cxn modelId="{9B8DDA0A-2F6B-4216-A453-8C504E50D4EC}" type="presParOf" srcId="{54167DC1-76F3-4F6D-9513-0377F59A417B}" destId="{0950FFE4-61B9-436E-904C-ED4CDCEED8CA}"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B1984-F831-49F3-B834-BCE1611334F4}">
      <dsp:nvSpPr>
        <dsp:cNvPr id="0" name=""/>
        <dsp:cNvSpPr/>
      </dsp:nvSpPr>
      <dsp:spPr>
        <a:xfrm rot="5400000">
          <a:off x="1290370" y="982281"/>
          <a:ext cx="1694966" cy="282038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F2262-87CF-4F97-8E75-5CCE8C27E1A0}">
      <dsp:nvSpPr>
        <dsp:cNvPr id="0" name=""/>
        <dsp:cNvSpPr/>
      </dsp:nvSpPr>
      <dsp:spPr>
        <a:xfrm>
          <a:off x="1007438" y="1824969"/>
          <a:ext cx="2546260" cy="2231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lvl="0" algn="l" defTabSz="2000250">
            <a:lnSpc>
              <a:spcPct val="90000"/>
            </a:lnSpc>
            <a:spcBef>
              <a:spcPct val="0"/>
            </a:spcBef>
            <a:spcAft>
              <a:spcPct val="35000"/>
            </a:spcAft>
          </a:pPr>
          <a:r>
            <a:rPr lang="en-US" sz="4500" kern="1200" dirty="0" smtClean="0"/>
            <a:t>Acquire Data</a:t>
          </a:r>
          <a:endParaRPr lang="en-US" sz="4500" kern="1200" dirty="0"/>
        </a:p>
      </dsp:txBody>
      <dsp:txXfrm>
        <a:off x="1007438" y="1824969"/>
        <a:ext cx="2546260" cy="2231946"/>
      </dsp:txXfrm>
    </dsp:sp>
    <dsp:sp modelId="{D772C497-C647-4865-950B-50A3683DD375}">
      <dsp:nvSpPr>
        <dsp:cNvPr id="0" name=""/>
        <dsp:cNvSpPr/>
      </dsp:nvSpPr>
      <dsp:spPr>
        <a:xfrm>
          <a:off x="3073272" y="774641"/>
          <a:ext cx="480426" cy="48042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EDACCF-695B-43ED-968B-3AF84C06AE29}">
      <dsp:nvSpPr>
        <dsp:cNvPr id="0" name=""/>
        <dsp:cNvSpPr/>
      </dsp:nvSpPr>
      <dsp:spPr>
        <a:xfrm rot="5400000">
          <a:off x="4407490" y="210946"/>
          <a:ext cx="1694966" cy="282038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A28EA-5915-4104-8F87-687652F55FBD}">
      <dsp:nvSpPr>
        <dsp:cNvPr id="0" name=""/>
        <dsp:cNvSpPr/>
      </dsp:nvSpPr>
      <dsp:spPr>
        <a:xfrm>
          <a:off x="4124558" y="1053634"/>
          <a:ext cx="2546260" cy="2231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lvl="0" algn="l" defTabSz="2000250">
            <a:lnSpc>
              <a:spcPct val="90000"/>
            </a:lnSpc>
            <a:spcBef>
              <a:spcPct val="0"/>
            </a:spcBef>
            <a:spcAft>
              <a:spcPct val="35000"/>
            </a:spcAft>
          </a:pPr>
          <a:r>
            <a:rPr lang="en-US" sz="4500" kern="1200" dirty="0" smtClean="0"/>
            <a:t>Format Data</a:t>
          </a:r>
          <a:endParaRPr lang="en-US" sz="4500" kern="1200" dirty="0"/>
        </a:p>
      </dsp:txBody>
      <dsp:txXfrm>
        <a:off x="4124558" y="1053634"/>
        <a:ext cx="2546260" cy="2231946"/>
      </dsp:txXfrm>
    </dsp:sp>
    <dsp:sp modelId="{7BFFD342-7666-42E9-85F9-7EDF36DC3F0D}">
      <dsp:nvSpPr>
        <dsp:cNvPr id="0" name=""/>
        <dsp:cNvSpPr/>
      </dsp:nvSpPr>
      <dsp:spPr>
        <a:xfrm>
          <a:off x="6190392" y="3306"/>
          <a:ext cx="480426" cy="48042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C8ABA-E5A7-48E3-B3D2-3B772F38240D}">
      <dsp:nvSpPr>
        <dsp:cNvPr id="0" name=""/>
        <dsp:cNvSpPr/>
      </dsp:nvSpPr>
      <dsp:spPr>
        <a:xfrm rot="5400000">
          <a:off x="7524610" y="-560387"/>
          <a:ext cx="1694966" cy="282038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E7E6E-49BC-4B86-A2A1-C409C8BA39A2}">
      <dsp:nvSpPr>
        <dsp:cNvPr id="0" name=""/>
        <dsp:cNvSpPr/>
      </dsp:nvSpPr>
      <dsp:spPr>
        <a:xfrm>
          <a:off x="7241678" y="282300"/>
          <a:ext cx="2546260" cy="2231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lvl="0" algn="l" defTabSz="2000250">
            <a:lnSpc>
              <a:spcPct val="90000"/>
            </a:lnSpc>
            <a:spcBef>
              <a:spcPct val="0"/>
            </a:spcBef>
            <a:spcAft>
              <a:spcPct val="35000"/>
            </a:spcAft>
          </a:pPr>
          <a:r>
            <a:rPr lang="en-US" sz="4500" kern="1200" dirty="0" smtClean="0"/>
            <a:t>Analyze  and Visualize</a:t>
          </a:r>
          <a:endParaRPr lang="en-US" sz="4500" kern="1200" dirty="0"/>
        </a:p>
      </dsp:txBody>
      <dsp:txXfrm>
        <a:off x="7241678" y="282300"/>
        <a:ext cx="2546260" cy="2231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9BDE0-7952-4108-8613-07B14F15DE3D}">
      <dsp:nvSpPr>
        <dsp:cNvPr id="0" name=""/>
        <dsp:cNvSpPr/>
      </dsp:nvSpPr>
      <dsp:spPr>
        <a:xfrm>
          <a:off x="1567800" y="1982"/>
          <a:ext cx="7380000" cy="1308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What Type(s) of Data Do I Have?</a:t>
          </a:r>
          <a:endParaRPr lang="en-US" sz="4300" kern="1200" dirty="0"/>
        </a:p>
      </dsp:txBody>
      <dsp:txXfrm>
        <a:off x="1567800" y="1982"/>
        <a:ext cx="7380000" cy="1308152"/>
      </dsp:txXfrm>
    </dsp:sp>
    <dsp:sp modelId="{C6EF6A83-9150-49A4-A4EE-64AD857610BC}">
      <dsp:nvSpPr>
        <dsp:cNvPr id="0" name=""/>
        <dsp:cNvSpPr/>
      </dsp:nvSpPr>
      <dsp:spPr>
        <a:xfrm>
          <a:off x="37800" y="1375542"/>
          <a:ext cx="10440000" cy="1308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What Kinds of Analysis Did I Do / Want to Do?</a:t>
          </a:r>
          <a:endParaRPr lang="en-US" sz="4300" kern="1200" dirty="0"/>
        </a:p>
      </dsp:txBody>
      <dsp:txXfrm>
        <a:off x="37800" y="1375542"/>
        <a:ext cx="10440000" cy="1308152"/>
      </dsp:txXfrm>
    </dsp:sp>
    <dsp:sp modelId="{0950FFE4-61B9-436E-904C-ED4CDCEED8CA}">
      <dsp:nvSpPr>
        <dsp:cNvPr id="0" name=""/>
        <dsp:cNvSpPr/>
      </dsp:nvSpPr>
      <dsp:spPr>
        <a:xfrm>
          <a:off x="171112" y="2749103"/>
          <a:ext cx="10173375" cy="13081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220" tIns="109220" rIns="109220" bIns="109220" numCol="1" spcCol="1270" anchor="ctr" anchorCtr="0">
          <a:noAutofit/>
        </a:bodyPr>
        <a:lstStyle/>
        <a:p>
          <a:pPr lvl="0" algn="ctr" defTabSz="1911350">
            <a:lnSpc>
              <a:spcPct val="90000"/>
            </a:lnSpc>
            <a:spcBef>
              <a:spcPct val="0"/>
            </a:spcBef>
            <a:spcAft>
              <a:spcPct val="35000"/>
            </a:spcAft>
          </a:pPr>
          <a:r>
            <a:rPr lang="en-US" sz="4300" kern="1200" dirty="0" smtClean="0"/>
            <a:t>How Do I Want to </a:t>
          </a:r>
          <a:r>
            <a:rPr lang="en-US" sz="4300" kern="1200" smtClean="0"/>
            <a:t>Communicate My </a:t>
          </a:r>
          <a:r>
            <a:rPr lang="en-US" sz="4300" kern="1200" dirty="0" smtClean="0"/>
            <a:t>Results?</a:t>
          </a:r>
          <a:endParaRPr lang="en-US" sz="4300" kern="1200" dirty="0"/>
        </a:p>
      </dsp:txBody>
      <dsp:txXfrm>
        <a:off x="171112" y="2749103"/>
        <a:ext cx="10173375" cy="130815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1B5A5-EEB9-BD4D-A79B-337D72306A3E}" type="datetimeFigureOut">
              <a:rPr lang="en-US" smtClean="0"/>
              <a:t>11/29/2016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DF80D-1FCF-9D4D-9F36-2C9FE1397A8F}" type="slidenum">
              <a:rPr lang="en-US" smtClean="0"/>
              <a:t>‹#›</a:t>
            </a:fld>
            <a:endParaRPr lang="en-US"/>
          </a:p>
        </p:txBody>
      </p:sp>
    </p:spTree>
    <p:extLst>
      <p:ext uri="{BB962C8B-B14F-4D97-AF65-F5344CB8AC3E}">
        <p14:creationId xmlns:p14="http://schemas.microsoft.com/office/powerpoint/2010/main" val="204091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Scholars have long disseminated</a:t>
            </a:r>
            <a:r>
              <a:rPr lang="en-US" baseline="0" dirty="0" smtClean="0"/>
              <a:t> their work via books and printed materials, but with the advent of digital content and data </a:t>
            </a:r>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3</a:t>
            </a:fld>
            <a:endParaRPr lang="en-US"/>
          </a:p>
        </p:txBody>
      </p:sp>
    </p:spTree>
    <p:extLst>
      <p:ext uri="{BB962C8B-B14F-4D97-AF65-F5344CB8AC3E}">
        <p14:creationId xmlns:p14="http://schemas.microsoft.com/office/powerpoint/2010/main" val="381945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415790"/>
            <a:ext cx="5486400" cy="4183380"/>
          </a:xfrm>
          <a:prstGeom prst="rect">
            <a:avLst/>
          </a:prstGeom>
        </p:spPr>
        <p:txBody>
          <a:bodyPr lIns="93162" tIns="93162" rIns="93162" bIns="93162" anchor="t" anchorCtr="0">
            <a:noAutofit/>
          </a:bodyPr>
          <a:lstStyle/>
          <a:p>
            <a:pPr rtl="0"/>
            <a:r>
              <a:rPr lang="en-US" sz="1200" b="0" i="0" u="none" strike="noStrike" kern="1200" dirty="0" smtClean="0">
                <a:solidFill>
                  <a:schemeClr val="tx1"/>
                </a:solidFill>
                <a:effectLst/>
                <a:latin typeface="+mn-lt"/>
                <a:ea typeface="+mn-ea"/>
                <a:cs typeface="+mn-cs"/>
              </a:rPr>
              <a:t>One good description of this data-driven shift in scholarly practices, is captured in this quote from a relatively recent CLIR report on the Digging Into Data initiative, a multi-national grant program to encourage multi-disciplinary collaborations around big data. </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As this quote from the report notes, Research strategies in the humanities and social sciences have changed in critical ways with the advent of digital tools and new types of collaborations. </a:t>
            </a:r>
            <a:endParaRPr lang="en-US" b="0" dirty="0" smtClean="0">
              <a:effectLst/>
            </a:endParaRPr>
          </a:p>
          <a:p>
            <a:pPr rtl="0"/>
            <a:r>
              <a:rPr lang="en-US" sz="1200" b="0" i="0" u="none" strike="noStrike" kern="1200" dirty="0" smtClean="0">
                <a:solidFill>
                  <a:schemeClr val="tx1"/>
                </a:solidFill>
                <a:effectLst/>
                <a:latin typeface="+mn-lt"/>
                <a:ea typeface="+mn-ea"/>
                <a:cs typeface="+mn-cs"/>
              </a:rPr>
              <a:t>Thus we must learn and determine how to work with the multitude of data-driven methods and modes that scholars are increasingly using and applying in their research and scholarly communications.</a:t>
            </a:r>
            <a:endParaRPr lang="en-US" b="0" dirty="0" smtClean="0">
              <a:effectLst/>
            </a:endParaRPr>
          </a:p>
          <a:p>
            <a:pPr rtl="0"/>
            <a:r>
              <a:rPr lang="en-US" b="0" dirty="0" smtClean="0">
                <a:effectLst/>
              </a:rPr>
              <a:t/>
            </a:r>
            <a:br>
              <a:rPr lang="en-US" b="0" dirty="0" smtClean="0">
                <a:effectLst/>
              </a:rPr>
            </a:br>
            <a:endParaRPr lang="en-US" b="0" dirty="0" smtClean="0">
              <a:effectLst/>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6434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r>
              <a:rPr lang="en-US" sz="1200" kern="1200" dirty="0" smtClean="0">
                <a:solidFill>
                  <a:schemeClr val="tx1"/>
                </a:solidFill>
                <a:effectLst/>
                <a:latin typeface="+mn-lt"/>
                <a:ea typeface="+mn-ea"/>
                <a:cs typeface="+mn-cs"/>
              </a:rPr>
              <a:t>Can serve as a useful discovery tool and create new knowledge.</a:t>
            </a:r>
          </a:p>
          <a:p>
            <a:pPr lvl="4"/>
            <a:r>
              <a:rPr lang="en-US" sz="1200" kern="1200" dirty="0" smtClean="0">
                <a:solidFill>
                  <a:schemeClr val="tx1"/>
                </a:solidFill>
                <a:effectLst/>
                <a:latin typeface="+mn-lt"/>
                <a:ea typeface="+mn-ea"/>
                <a:cs typeface="+mn-cs"/>
              </a:rPr>
              <a:t>Visualizations can be very helpful in understanding and exploring large datasets. You may discover things that formal statistical methods cannot reveal. It helps with looking at more than individual values, but also patterns, properties and relationships, making it easier to compare and contrast, as well as track changes in time/space. (</a:t>
            </a:r>
            <a:r>
              <a:rPr lang="en-US" sz="1200" kern="1200" dirty="0" err="1" smtClean="0">
                <a:solidFill>
                  <a:schemeClr val="tx1"/>
                </a:solidFill>
                <a:effectLst/>
                <a:latin typeface="+mn-lt"/>
                <a:ea typeface="+mn-ea"/>
                <a:cs typeface="+mn-cs"/>
              </a:rPr>
              <a:t>Yau</a:t>
            </a:r>
            <a:r>
              <a:rPr lang="en-US" sz="1200" kern="1200" dirty="0" smtClean="0">
                <a:solidFill>
                  <a:schemeClr val="tx1"/>
                </a:solidFill>
                <a:effectLst/>
                <a:latin typeface="+mn-lt"/>
                <a:ea typeface="+mn-ea"/>
                <a:cs typeface="+mn-cs"/>
              </a:rPr>
              <a:t>, xvi)</a:t>
            </a:r>
          </a:p>
          <a:p>
            <a:pPr lvl="3"/>
            <a:r>
              <a:rPr lang="en-US" sz="1200" b="1" kern="1200" dirty="0" smtClean="0">
                <a:solidFill>
                  <a:schemeClr val="tx1"/>
                </a:solidFill>
                <a:effectLst/>
                <a:latin typeface="+mn-lt"/>
                <a:ea typeface="+mn-ea"/>
                <a:cs typeface="+mn-cs"/>
              </a:rPr>
              <a:t>Why visualize text in the discovery process specifically? </a:t>
            </a:r>
            <a:r>
              <a:rPr lang="en-US" sz="1200" i="1" kern="1200" dirty="0" smtClean="0">
                <a:solidFill>
                  <a:schemeClr val="tx1"/>
                </a:solidFill>
                <a:effectLst/>
                <a:latin typeface="+mn-lt"/>
                <a:ea typeface="+mn-ea"/>
                <a:cs typeface="+mn-cs"/>
              </a:rPr>
              <a:t>(Adapted from Stanford course slides, see item in further reading section)</a:t>
            </a:r>
            <a:endParaRPr lang="en-US" sz="1200" kern="1200" dirty="0" smtClean="0">
              <a:solidFill>
                <a:schemeClr val="tx1"/>
              </a:solidFill>
              <a:effectLst/>
              <a:latin typeface="+mn-lt"/>
              <a:ea typeface="+mn-ea"/>
              <a:cs typeface="+mn-cs"/>
            </a:endParaRPr>
          </a:p>
          <a:p>
            <a:pPr lvl="4"/>
            <a:r>
              <a:rPr lang="en-US" sz="1200" kern="1200" dirty="0" smtClean="0">
                <a:solidFill>
                  <a:schemeClr val="tx1"/>
                </a:solidFill>
                <a:effectLst/>
                <a:latin typeface="+mn-lt"/>
                <a:ea typeface="+mn-ea"/>
                <a:cs typeface="+mn-cs"/>
              </a:rPr>
              <a:t>To understand the general “gist” of a text, and to explore patterns in a text.</a:t>
            </a:r>
          </a:p>
          <a:p>
            <a:pPr lvl="4"/>
            <a:r>
              <a:rPr lang="en-US" sz="1200" kern="1200" dirty="0" smtClean="0">
                <a:solidFill>
                  <a:schemeClr val="tx1"/>
                </a:solidFill>
                <a:effectLst/>
                <a:latin typeface="+mn-lt"/>
                <a:ea typeface="+mn-ea"/>
                <a:cs typeface="+mn-cs"/>
              </a:rPr>
              <a:t>To cluster texts for overview or classification.</a:t>
            </a:r>
          </a:p>
          <a:p>
            <a:pPr lvl="4"/>
            <a:r>
              <a:rPr lang="en-US" sz="1200" kern="1200" dirty="0" smtClean="0">
                <a:solidFill>
                  <a:schemeClr val="tx1"/>
                </a:solidFill>
                <a:effectLst/>
                <a:latin typeface="+mn-lt"/>
                <a:ea typeface="+mn-ea"/>
                <a:cs typeface="+mn-cs"/>
              </a:rPr>
              <a:t>To compare collections of text, or to understand the evolution of one collection over time.</a:t>
            </a:r>
          </a:p>
          <a:p>
            <a:pPr lvl="4"/>
            <a:r>
              <a:rPr lang="en-US" sz="1200" kern="1200" dirty="0" smtClean="0">
                <a:solidFill>
                  <a:schemeClr val="tx1"/>
                </a:solidFill>
                <a:effectLst/>
                <a:latin typeface="+mn-lt"/>
                <a:ea typeface="+mn-ea"/>
                <a:cs typeface="+mn-cs"/>
              </a:rPr>
              <a:t>To compare patterns in text to those in other data, for example correlating with social networks.</a:t>
            </a:r>
          </a:p>
          <a:p>
            <a:r>
              <a:rPr lang="en-US" sz="1200" kern="1200" dirty="0" smtClean="0">
                <a:solidFill>
                  <a:schemeClr val="tx1"/>
                </a:solidFill>
                <a:effectLst/>
                <a:latin typeface="+mn-lt"/>
                <a:ea typeface="+mn-ea"/>
                <a:cs typeface="+mn-cs"/>
              </a:rPr>
              <a:t>Can serve as an efficient way of communication. 	</a:t>
            </a:r>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6</a:t>
            </a:fld>
            <a:endParaRPr lang="en-US"/>
          </a:p>
        </p:txBody>
      </p:sp>
    </p:spTree>
    <p:extLst>
      <p:ext uri="{BB962C8B-B14F-4D97-AF65-F5344CB8AC3E}">
        <p14:creationId xmlns:p14="http://schemas.microsoft.com/office/powerpoint/2010/main" val="89721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is</a:t>
            </a:r>
            <a:r>
              <a:rPr lang="en-US" baseline="0" dirty="0" smtClean="0"/>
              <a:t> </a:t>
            </a:r>
            <a:r>
              <a:rPr lang="en-US" baseline="0" dirty="0" smtClean="0"/>
              <a:t>a</a:t>
            </a:r>
            <a:r>
              <a:rPr lang="en-US" dirty="0" smtClean="0"/>
              <a:t>n </a:t>
            </a:r>
            <a:r>
              <a:rPr lang="en-US" dirty="0" smtClean="0"/>
              <a:t>interactive chart that enables users to explore the words used to describe male and female teachers in about 14 million reviews from RateMyProfessor.com.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Ben Schmidt, a professor at Northeastern</a:t>
            </a:r>
            <a:r>
              <a:rPr lang="en-US" baseline="0" dirty="0" smtClean="0"/>
              <a:t> University, did an</a:t>
            </a:r>
            <a:r>
              <a:rPr lang="en-US" dirty="0" smtClean="0"/>
              <a:t> analysis of reviews submitted</a:t>
            </a:r>
            <a:r>
              <a:rPr lang="en-US" baseline="0" dirty="0" smtClean="0"/>
              <a:t> to this website by students of their faculty and instructors</a:t>
            </a:r>
            <a:r>
              <a:rPr lang="en-US" dirty="0" smtClean="0"/>
              <a:t>: He found distinctly types of descriptions and language based on the teacher’s gender as male or female. This particular visualization shows use of the word “nice” in reviews – it was used far more often</a:t>
            </a:r>
            <a:r>
              <a:rPr lang="en-US" baseline="0" dirty="0" smtClean="0"/>
              <a:t> for women than men, especially in Engineering, English, and general </a:t>
            </a:r>
            <a:r>
              <a:rPr lang="en-US" baseline="0" dirty="0" err="1" smtClean="0"/>
              <a:t>Humainties</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13</a:t>
            </a:fld>
            <a:endParaRPr lang="en-US"/>
          </a:p>
        </p:txBody>
      </p:sp>
    </p:spTree>
    <p:extLst>
      <p:ext uri="{BB962C8B-B14F-4D97-AF65-F5344CB8AC3E}">
        <p14:creationId xmlns:p14="http://schemas.microsoft.com/office/powerpoint/2010/main" val="408132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panose="020F0502020204030204" pitchFamily="34" charset="0"/>
                <a:ea typeface="SimSun" panose="02010600030101010101" pitchFamily="2" charset="-122"/>
                <a:cs typeface="Times New Roman" panose="02020603050405020304" pitchFamily="18" charset="0"/>
              </a:rPr>
              <a:t>This particular visualization displays</a:t>
            </a:r>
            <a:r>
              <a:rPr lang="en-US" baseline="0" dirty="0" smtClean="0">
                <a:latin typeface="Calibri" panose="020F0502020204030204" pitchFamily="34" charset="0"/>
                <a:ea typeface="SimSun" panose="02010600030101010101" pitchFamily="2" charset="-122"/>
                <a:cs typeface="Times New Roman" panose="02020603050405020304" pitchFamily="18" charset="0"/>
              </a:rPr>
              <a:t> the results of sentiment analysis conducted on Tolkien’s works – they analyzed what the general sentiment or nature of the texts as leaning positive or negative, and the indicators are based on the color (Green for positive to red for negative)</a:t>
            </a:r>
          </a:p>
          <a:p>
            <a:endParaRPr lang="en-US" baseline="0" dirty="0" smtClean="0">
              <a:latin typeface="Calibri" panose="020F0502020204030204" pitchFamily="34" charset="0"/>
              <a:ea typeface="SimSun" panose="02010600030101010101" pitchFamily="2" charset="-122"/>
              <a:cs typeface="Times New Roman" panose="02020603050405020304" pitchFamily="18" charset="0"/>
            </a:endParaRPr>
          </a:p>
          <a:p>
            <a:r>
              <a:rPr lang="en-US" dirty="0" smtClean="0">
                <a:latin typeface="Calibri" panose="020F0502020204030204" pitchFamily="34" charset="0"/>
                <a:ea typeface="SimSun" panose="02010600030101010101" pitchFamily="2" charset="-122"/>
                <a:cs typeface="Times New Roman" panose="02020603050405020304" pitchFamily="18" charset="0"/>
              </a:rPr>
              <a:t>This site has a variety of visualizations of various aspects of the works by J.R.R. Tolkien, including maps, timelines, and statistics.  </a:t>
            </a:r>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14</a:t>
            </a:fld>
            <a:endParaRPr lang="en-US"/>
          </a:p>
        </p:txBody>
      </p:sp>
    </p:spTree>
    <p:extLst>
      <p:ext uri="{BB962C8B-B14F-4D97-AF65-F5344CB8AC3E}">
        <p14:creationId xmlns:p14="http://schemas.microsoft.com/office/powerpoint/2010/main" val="2827189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a:t>
            </a:r>
            <a:r>
              <a:rPr lang="en-US" baseline="0" dirty="0" smtClean="0"/>
              <a:t> isn’t exactly a data visualization per say, but shows linguistic diversity between </a:t>
            </a:r>
            <a:r>
              <a:rPr lang="en-US" baseline="0" dirty="0" err="1" smtClean="0"/>
              <a:t>langugages</a:t>
            </a:r>
            <a:r>
              <a:rPr lang="en-US" baseline="0" dirty="0" smtClean="0"/>
              <a:t>:  ON the right is the number of phrases in English for color, compared to Chinese.</a:t>
            </a:r>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15</a:t>
            </a:fld>
            <a:endParaRPr lang="en-US"/>
          </a:p>
        </p:txBody>
      </p:sp>
    </p:spTree>
    <p:extLst>
      <p:ext uri="{BB962C8B-B14F-4D97-AF65-F5344CB8AC3E}">
        <p14:creationId xmlns:p14="http://schemas.microsoft.com/office/powerpoint/2010/main" val="228693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21</a:t>
            </a:fld>
            <a:endParaRPr lang="en-US"/>
          </a:p>
        </p:txBody>
      </p:sp>
    </p:spTree>
    <p:extLst>
      <p:ext uri="{BB962C8B-B14F-4D97-AF65-F5344CB8AC3E}">
        <p14:creationId xmlns:p14="http://schemas.microsoft.com/office/powerpoint/2010/main" val="182888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6F1312-8CDE-0748-8DF4-ECEE048000E8}" type="slidenum">
              <a:rPr lang="en-US" smtClean="0"/>
              <a:t>33</a:t>
            </a:fld>
            <a:endParaRPr lang="en-US"/>
          </a:p>
        </p:txBody>
      </p:sp>
    </p:spTree>
    <p:extLst>
      <p:ext uri="{BB962C8B-B14F-4D97-AF65-F5344CB8AC3E}">
        <p14:creationId xmlns:p14="http://schemas.microsoft.com/office/powerpoint/2010/main" val="3745186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42</a:t>
            </a:fld>
            <a:endParaRPr lang="en-US"/>
          </a:p>
        </p:txBody>
      </p:sp>
    </p:spTree>
    <p:extLst>
      <p:ext uri="{BB962C8B-B14F-4D97-AF65-F5344CB8AC3E}">
        <p14:creationId xmlns:p14="http://schemas.microsoft.com/office/powerpoint/2010/main" val="70636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8" name="Date Placeholder 3"/>
          <p:cNvSpPr>
            <a:spLocks noGrp="1"/>
          </p:cNvSpPr>
          <p:nvPr>
            <p:ph type="dt" sz="half" idx="2"/>
          </p:nvPr>
        </p:nvSpPr>
        <p:spPr>
          <a:xfrm>
            <a:off x="838718" y="6177399"/>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9" name="Footer Placeholder 4"/>
          <p:cNvSpPr>
            <a:spLocks noGrp="1"/>
          </p:cNvSpPr>
          <p:nvPr>
            <p:ph type="ftr" sz="quarter" idx="3"/>
          </p:nvPr>
        </p:nvSpPr>
        <p:spPr>
          <a:xfrm>
            <a:off x="6891972" y="6177399"/>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November 28-30, 2016</a:t>
            </a:r>
            <a:endParaRPr lang="en-US" dirty="0"/>
          </a:p>
        </p:txBody>
      </p:sp>
    </p:spTree>
    <p:extLst>
      <p:ext uri="{BB962C8B-B14F-4D97-AF65-F5344CB8AC3E}">
        <p14:creationId xmlns:p14="http://schemas.microsoft.com/office/powerpoint/2010/main" val="1801598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11320333" y="6241345"/>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96969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9"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209694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901663"/>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375440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9"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93747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128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128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4875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4597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4597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2" name="Footer Placeholder 4"/>
          <p:cNvSpPr>
            <a:spLocks noGrp="1"/>
          </p:cNvSpPr>
          <p:nvPr>
            <p:ph type="ftr" sz="quarter" idx="11"/>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1258234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8"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87375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7"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66762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20780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81093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1" y="6176962"/>
            <a:ext cx="12192001" cy="691671"/>
          </a:xfrm>
          <a:prstGeom prst="rect">
            <a:avLst/>
          </a:prstGeom>
          <a:solidFill>
            <a:srgbClr val="319F8D">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0595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lumMod val="95000"/>
                    <a:lumOff val="5000"/>
                  </a:schemeClr>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5"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latin typeface="Franklin Gothic Book" charset="0"/>
                <a:ea typeface="Franklin Gothic Book" charset="0"/>
                <a:cs typeface="Franklin Gothic Book" charset="0"/>
              </a:defRPr>
            </a:lvl1pPr>
          </a:lstStyle>
          <a:p>
            <a:r>
              <a:rPr lang="en-US" dirty="0" smtClean="0"/>
              <a:t>November 28-30, 2016</a:t>
            </a:r>
            <a:endParaRPr lang="en-US" dirty="0"/>
          </a:p>
        </p:txBody>
      </p:sp>
      <p:pic>
        <p:nvPicPr>
          <p:cNvPr id="7" name="image2.png"/>
          <p:cNvPicPr/>
          <p:nvPr userDrawn="1"/>
        </p:nvPicPr>
        <p:blipFill>
          <a:blip r:embed="rId12" cstate="print"/>
          <a:stretch>
            <a:fillRect/>
          </a:stretch>
        </p:blipFill>
        <p:spPr>
          <a:xfrm>
            <a:off x="10320264" y="6224845"/>
            <a:ext cx="438994" cy="500442"/>
          </a:xfrm>
          <a:prstGeom prst="rect">
            <a:avLst/>
          </a:prstGeom>
        </p:spPr>
      </p:pic>
      <p:pic>
        <p:nvPicPr>
          <p:cNvPr id="10" name="image1.jpeg"/>
          <p:cNvPicPr/>
          <p:nvPr userDrawn="1"/>
        </p:nvPicPr>
        <p:blipFill>
          <a:blip r:embed="rId13" cstate="print"/>
          <a:stretch>
            <a:fillRect/>
          </a:stretch>
        </p:blipFill>
        <p:spPr>
          <a:xfrm>
            <a:off x="10894931" y="6224845"/>
            <a:ext cx="458869" cy="468627"/>
          </a:xfrm>
          <a:prstGeom prst="rect">
            <a:avLst/>
          </a:prstGeom>
        </p:spPr>
      </p:pic>
    </p:spTree>
    <p:extLst>
      <p:ext uri="{BB962C8B-B14F-4D97-AF65-F5344CB8AC3E}">
        <p14:creationId xmlns:p14="http://schemas.microsoft.com/office/powerpoint/2010/main" val="47159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Franklin Gothic Book" charset="0"/>
          <a:ea typeface="Franklin Gothic Book" charset="0"/>
          <a:cs typeface="Franklin Gothic Boo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charset="0"/>
          <a:ea typeface="Franklin Gothic Book" charset="0"/>
          <a:cs typeface="Franklin Gothic Book" charset="0"/>
        </a:defRPr>
      </a:lvl1pPr>
      <a:lvl2pPr marL="685800" indent="-228600" algn="l" defTabSz="914400" rtl="0" eaLnBrk="1" latinLnBrk="0" hangingPunct="1">
        <a:lnSpc>
          <a:spcPct val="90000"/>
        </a:lnSpc>
        <a:spcBef>
          <a:spcPts val="500"/>
        </a:spcBef>
        <a:buFont typeface="Courier New" charset="0"/>
        <a:buChar char="o"/>
        <a:defRPr sz="2400" b="0" i="0" kern="1200">
          <a:solidFill>
            <a:schemeClr val="tx1"/>
          </a:solidFill>
          <a:latin typeface="Franklin Gothic Book" charset="0"/>
          <a:ea typeface="Franklin Gothic Book" charset="0"/>
          <a:cs typeface="Franklin Gothic Book" charset="0"/>
        </a:defRPr>
      </a:lvl2pPr>
      <a:lvl3pPr marL="1143000" indent="-228600" algn="l" defTabSz="914400" rtl="0" eaLnBrk="1" latinLnBrk="0" hangingPunct="1">
        <a:lnSpc>
          <a:spcPct val="90000"/>
        </a:lnSpc>
        <a:spcBef>
          <a:spcPts val="500"/>
        </a:spcBef>
        <a:buFont typeface="Wingdings" charset="2"/>
        <a:buChar char="§"/>
        <a:defRPr sz="2000" b="0" i="0" kern="1200">
          <a:solidFill>
            <a:schemeClr val="tx1"/>
          </a:solidFill>
          <a:latin typeface="Franklin Gothic Book" charset="0"/>
          <a:ea typeface="Franklin Gothic Book" charset="0"/>
          <a:cs typeface="Franklin Gothic Book"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charset="0"/>
          <a:ea typeface="Franklin Gothic Book" charset="0"/>
          <a:cs typeface="Franklin Gothic Book" charset="0"/>
        </a:defRPr>
      </a:lvl4pPr>
      <a:lvl5pPr marL="2057400" indent="-228600" algn="l" defTabSz="914400" rtl="0" eaLnBrk="1" latinLnBrk="0" hangingPunct="1">
        <a:lnSpc>
          <a:spcPct val="90000"/>
        </a:lnSpc>
        <a:spcBef>
          <a:spcPts val="500"/>
        </a:spcBef>
        <a:buFont typeface="Courier New" charset="0"/>
        <a:buChar char="o"/>
        <a:defRPr sz="1800" b="0" i="0" kern="1200">
          <a:solidFill>
            <a:schemeClr val="tx1"/>
          </a:solidFill>
          <a:latin typeface="Franklin Gothic Book" charset="0"/>
          <a:ea typeface="Franklin Gothic Book" charset="0"/>
          <a:cs typeface="Franklin Gothic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green19@illinoi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tedunderwood.com/2015/08/07/a-dataset-for-distant-reading-literature-in-english-1700-1922/" TargetMode="Externa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post1850map.site44.com/" TargetMode="External"/><Relationship Id="rId2" Type="http://schemas.openxmlformats.org/officeDocument/2006/relationships/hyperlink" Target="https://tedunderwood.com/2012/11/11/visualizing-topic-models/" TargetMode="Externa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lotrproject.com/statistics/boo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muyueh.com/greenhone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www.datavizcatalogue.com/index.html"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 Id="rId9"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datacarpentry.org/spreadsheet-ecology-lesson/01-format-data.html"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www.smithsonianmag.com/history/maps-reveal-slavery-expanded-across-united-states-180951452/" TargetMode="External"/><Relationship Id="rId1" Type="http://schemas.openxmlformats.org/officeDocument/2006/relationships/slideLayout" Target="../slideLayouts/slideLayout4.xml"/><Relationship Id="rId4" Type="http://schemas.openxmlformats.org/officeDocument/2006/relationships/hyperlink" Target="http://lincolnmullen.com/projects/slaver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nhgis.org/" TargetMode="External"/><Relationship Id="rId2" Type="http://schemas.openxmlformats.org/officeDocument/2006/relationships/hyperlink" Target="http://lincolnmullen.com/blog/mapping-the-spread-of-american-slavery/" TargetMode="External"/><Relationship Id="rId1" Type="http://schemas.openxmlformats.org/officeDocument/2006/relationships/slideLayout" Target="../slideLayouts/slideLayout2.xml"/><Relationship Id="rId5" Type="http://schemas.openxmlformats.org/officeDocument/2006/relationships/hyperlink" Target="https://github.com/lmullen/slavery-map" TargetMode="External"/><Relationship Id="rId4" Type="http://schemas.openxmlformats.org/officeDocument/2006/relationships/hyperlink" Target="https://www.nhgis.org/user-resources/datasets-over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uller.grainger.uiuc.edu/network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publish.illinois.edu/collectionsmining/" TargetMode="Externa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www.informationisbeautiful.net/visualization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green19@Illinois.edu" TargetMode="External"/><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Visualization: An Introduction</a:t>
            </a:r>
            <a:endParaRPr lang="en-US" dirty="0"/>
          </a:p>
        </p:txBody>
      </p:sp>
      <p:sp>
        <p:nvSpPr>
          <p:cNvPr id="3" name="Subtitle 2"/>
          <p:cNvSpPr>
            <a:spLocks noGrp="1"/>
          </p:cNvSpPr>
          <p:nvPr>
            <p:ph type="subTitle" idx="1"/>
          </p:nvPr>
        </p:nvSpPr>
        <p:spPr/>
        <p:txBody>
          <a:bodyPr>
            <a:normAutofit lnSpcReduction="10000"/>
          </a:bodyPr>
          <a:lstStyle/>
          <a:p>
            <a:r>
              <a:rPr lang="en-US" dirty="0" smtClean="0"/>
              <a:t>Harriett Green</a:t>
            </a:r>
          </a:p>
          <a:p>
            <a:r>
              <a:rPr lang="en-US" dirty="0" smtClean="0"/>
              <a:t>University of Illinois at Urbana-Champaign</a:t>
            </a:r>
          </a:p>
          <a:p>
            <a:r>
              <a:rPr lang="en-US" dirty="0"/>
              <a:t>Data Driven Scholarship Autumn Institute</a:t>
            </a:r>
          </a:p>
          <a:p>
            <a:r>
              <a:rPr lang="en-US" dirty="0"/>
              <a:t>University of Hong Kong, November 28-30, </a:t>
            </a:r>
            <a:r>
              <a:rPr lang="en-US" dirty="0" smtClean="0"/>
              <a:t>2016</a:t>
            </a:r>
            <a:endParaRPr lang="en-US" dirty="0"/>
          </a:p>
        </p:txBody>
      </p:sp>
      <p:sp>
        <p:nvSpPr>
          <p:cNvPr id="4" name="TextBox 3"/>
          <p:cNvSpPr txBox="1"/>
          <p:nvPr/>
        </p:nvSpPr>
        <p:spPr>
          <a:xfrm>
            <a:off x="1938528" y="5482281"/>
            <a:ext cx="8610600" cy="400110"/>
          </a:xfrm>
          <a:prstGeom prst="rect">
            <a:avLst/>
          </a:prstGeom>
          <a:noFill/>
        </p:spPr>
        <p:txBody>
          <a:bodyPr wrap="square" rtlCol="0">
            <a:spAutoFit/>
          </a:bodyPr>
          <a:lstStyle/>
          <a:p>
            <a:pPr algn="ctr"/>
            <a:r>
              <a:rPr lang="en-US" sz="2000" b="1" dirty="0" smtClean="0">
                <a:latin typeface="Franklin Gothic Book" panose="020B0503020102020204" pitchFamily="34" charset="0"/>
                <a:hlinkClick r:id="rId2"/>
              </a:rPr>
              <a:t>green19@illinois.edu</a:t>
            </a:r>
            <a:r>
              <a:rPr lang="en-US" sz="2000" b="1" dirty="0">
                <a:latin typeface="Franklin Gothic Book" panose="020B0503020102020204" pitchFamily="34" charset="0"/>
              </a:rPr>
              <a:t> | @</a:t>
            </a:r>
            <a:r>
              <a:rPr lang="en-US" sz="2000" b="1" dirty="0" err="1" smtClean="0">
                <a:latin typeface="Franklin Gothic Book" panose="020B0503020102020204" pitchFamily="34" charset="0"/>
              </a:rPr>
              <a:t>greenharr</a:t>
            </a:r>
            <a:r>
              <a:rPr lang="en-US" sz="2000" b="1" dirty="0" smtClean="0">
                <a:latin typeface="Franklin Gothic Book" panose="020B0503020102020204" pitchFamily="34" charset="0"/>
              </a:rPr>
              <a:t> </a:t>
            </a:r>
            <a:endParaRPr lang="en-US" sz="2000" b="1" dirty="0">
              <a:latin typeface="Franklin Gothic Book" panose="020B0503020102020204" pitchFamily="34" charset="0"/>
            </a:endParaRPr>
          </a:p>
        </p:txBody>
      </p:sp>
    </p:spTree>
    <p:extLst>
      <p:ext uri="{BB962C8B-B14F-4D97-AF65-F5344CB8AC3E}">
        <p14:creationId xmlns:p14="http://schemas.microsoft.com/office/powerpoint/2010/main" val="1105893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 and Geographic Information </a:t>
            </a:r>
            <a:r>
              <a:rPr lang="en-US" dirty="0"/>
              <a:t>S</a:t>
            </a:r>
            <a:r>
              <a:rPr lang="en-US" dirty="0" smtClean="0"/>
              <a:t>ystems</a:t>
            </a:r>
            <a:endParaRPr lang="en-US" dirty="0"/>
          </a:p>
        </p:txBody>
      </p:sp>
      <p:sp>
        <p:nvSpPr>
          <p:cNvPr id="3" name="Content Placeholder 2"/>
          <p:cNvSpPr>
            <a:spLocks noGrp="1"/>
          </p:cNvSpPr>
          <p:nvPr>
            <p:ph sz="half" idx="1"/>
          </p:nvPr>
        </p:nvSpPr>
        <p:spPr/>
        <p:txBody>
          <a:bodyPr>
            <a:normAutofit/>
          </a:bodyPr>
          <a:lstStyle/>
          <a:p>
            <a:r>
              <a:rPr lang="en-US" dirty="0" smtClean="0"/>
              <a:t>ArcGIS</a:t>
            </a:r>
          </a:p>
          <a:p>
            <a:r>
              <a:rPr lang="en-US" dirty="0" smtClean="0"/>
              <a:t>ArcGIS Online/</a:t>
            </a:r>
            <a:r>
              <a:rPr lang="en-US" dirty="0" err="1" smtClean="0"/>
              <a:t>StoryMaps</a:t>
            </a:r>
            <a:endParaRPr lang="en-US" dirty="0" smtClean="0"/>
          </a:p>
          <a:p>
            <a:r>
              <a:rPr lang="en-US" dirty="0" smtClean="0"/>
              <a:t>World Mapper</a:t>
            </a:r>
          </a:p>
          <a:p>
            <a:r>
              <a:rPr lang="en-US" dirty="0" smtClean="0"/>
              <a:t>Quantum GIS</a:t>
            </a:r>
          </a:p>
          <a:p>
            <a:r>
              <a:rPr lang="en-US" dirty="0" smtClean="0"/>
              <a:t>Google Earth</a:t>
            </a:r>
          </a:p>
          <a:p>
            <a:r>
              <a:rPr lang="en-US" dirty="0" smtClean="0"/>
              <a:t>Historical map archives (e.g., David Rumsey Map Collection)</a:t>
            </a: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53547" y="2249486"/>
            <a:ext cx="3656013" cy="2448050"/>
          </a:xfrm>
        </p:spPr>
      </p:pic>
      <p:sp>
        <p:nvSpPr>
          <p:cNvPr id="6" name="TextBox 5"/>
          <p:cNvSpPr txBox="1"/>
          <p:nvPr/>
        </p:nvSpPr>
        <p:spPr>
          <a:xfrm>
            <a:off x="6038851" y="4849935"/>
            <a:ext cx="4142117" cy="646331"/>
          </a:xfrm>
          <a:prstGeom prst="rect">
            <a:avLst/>
          </a:prstGeom>
          <a:noFill/>
        </p:spPr>
        <p:txBody>
          <a:bodyPr wrap="square" rtlCol="0">
            <a:spAutoFit/>
          </a:bodyPr>
          <a:lstStyle/>
          <a:p>
            <a:r>
              <a:rPr lang="en-US" dirty="0"/>
              <a:t>Prof. Kelly O’Neill, </a:t>
            </a:r>
            <a:r>
              <a:rPr lang="en-US" i="1" dirty="0" err="1"/>
              <a:t>Imperiia</a:t>
            </a:r>
            <a:r>
              <a:rPr lang="en-US" i="1" dirty="0"/>
              <a:t> Project</a:t>
            </a:r>
            <a:r>
              <a:rPr lang="en-US" dirty="0"/>
              <a:t>, http://worldmap.harvard.edu/maps/886 </a:t>
            </a:r>
          </a:p>
        </p:txBody>
      </p:sp>
    </p:spTree>
    <p:extLst>
      <p:ext uri="{BB962C8B-B14F-4D97-AF65-F5344CB8AC3E}">
        <p14:creationId xmlns:p14="http://schemas.microsoft.com/office/powerpoint/2010/main" val="1840128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mining and stat analysis</a:t>
            </a:r>
            <a:endParaRPr lang="en-US" dirty="0"/>
          </a:p>
        </p:txBody>
      </p:sp>
      <p:sp>
        <p:nvSpPr>
          <p:cNvPr id="3" name="Content Placeholder 2"/>
          <p:cNvSpPr>
            <a:spLocks noGrp="1"/>
          </p:cNvSpPr>
          <p:nvPr>
            <p:ph sz="half" idx="1"/>
          </p:nvPr>
        </p:nvSpPr>
        <p:spPr/>
        <p:txBody>
          <a:bodyPr/>
          <a:lstStyle/>
          <a:p>
            <a:r>
              <a:rPr lang="en-US" dirty="0" smtClean="0"/>
              <a:t>MS Excel/Spreadsheets</a:t>
            </a:r>
          </a:p>
          <a:p>
            <a:r>
              <a:rPr lang="en-US" dirty="0" smtClean="0"/>
              <a:t>R Studio</a:t>
            </a:r>
          </a:p>
          <a:p>
            <a:r>
              <a:rPr lang="en-US" dirty="0" smtClean="0"/>
              <a:t>Python</a:t>
            </a:r>
          </a:p>
          <a:p>
            <a:r>
              <a:rPr lang="en-US" dirty="0" smtClean="0"/>
              <a:t>Mathematica</a:t>
            </a:r>
          </a:p>
          <a:p>
            <a:r>
              <a:rPr lang="en-US" dirty="0" smtClean="0"/>
              <a:t>D3.js</a:t>
            </a:r>
            <a:endParaRPr lang="en-US" dirty="0" smtClean="0"/>
          </a:p>
          <a:p>
            <a:r>
              <a:rPr lang="en-US" dirty="0" smtClean="0"/>
              <a:t>MySQL and PHP</a:t>
            </a:r>
          </a:p>
          <a:p>
            <a:r>
              <a:rPr lang="en-US" dirty="0" err="1" smtClean="0"/>
              <a:t>OpenRefine</a:t>
            </a: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66610" y="2129746"/>
            <a:ext cx="3656013" cy="2520933"/>
          </a:xfrm>
        </p:spPr>
      </p:pic>
      <p:sp>
        <p:nvSpPr>
          <p:cNvPr id="6" name="TextBox 5"/>
          <p:cNvSpPr txBox="1"/>
          <p:nvPr/>
        </p:nvSpPr>
        <p:spPr>
          <a:xfrm>
            <a:off x="6038849" y="4953000"/>
            <a:ext cx="5589043" cy="1200329"/>
          </a:xfrm>
          <a:prstGeom prst="rect">
            <a:avLst/>
          </a:prstGeom>
          <a:noFill/>
        </p:spPr>
        <p:txBody>
          <a:bodyPr wrap="square" rtlCol="0">
            <a:spAutoFit/>
          </a:bodyPr>
          <a:lstStyle/>
          <a:p>
            <a:r>
              <a:rPr lang="en-US" dirty="0"/>
              <a:t>Ted Underwood, “A dataset for distant-reading literature in English, 1700-1922.” </a:t>
            </a:r>
            <a:r>
              <a:rPr lang="en-US" dirty="0">
                <a:hlinkClick r:id="rId3"/>
              </a:rPr>
              <a:t>“http://tedunderwood.com/2015/08/07/a-dataset-for-distant-reading-literature-in-english-1700-1922/</a:t>
            </a:r>
            <a:r>
              <a:rPr lang="en-US" dirty="0"/>
              <a:t> </a:t>
            </a:r>
          </a:p>
        </p:txBody>
      </p:sp>
    </p:spTree>
    <p:extLst>
      <p:ext uri="{BB962C8B-B14F-4D97-AF65-F5344CB8AC3E}">
        <p14:creationId xmlns:p14="http://schemas.microsoft.com/office/powerpoint/2010/main" val="12504401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1: Topic</a:t>
            </a:r>
            <a:br>
              <a:rPr lang="en-US" dirty="0" smtClean="0"/>
            </a:br>
            <a:r>
              <a:rPr lang="en-US" dirty="0" smtClean="0"/>
              <a:t>Modeling</a:t>
            </a:r>
            <a:endParaRPr lang="en-US" dirty="0"/>
          </a:p>
        </p:txBody>
      </p:sp>
      <p:sp>
        <p:nvSpPr>
          <p:cNvPr id="5" name="Content Placeholder 4"/>
          <p:cNvSpPr>
            <a:spLocks noGrp="1"/>
          </p:cNvSpPr>
          <p:nvPr>
            <p:ph idx="1"/>
          </p:nvPr>
        </p:nvSpPr>
        <p:spPr>
          <a:xfrm>
            <a:off x="838200" y="1825625"/>
            <a:ext cx="3864429" cy="4771118"/>
          </a:xfrm>
        </p:spPr>
        <p:txBody>
          <a:bodyPr/>
          <a:lstStyle/>
          <a:p>
            <a:pPr marL="0" indent="0">
              <a:buNone/>
            </a:pPr>
            <a:r>
              <a:rPr lang="en-US" dirty="0" smtClean="0"/>
              <a:t>Topic model of English books, 1850-1899</a:t>
            </a:r>
          </a:p>
          <a:p>
            <a:pPr marL="0" indent="0">
              <a:buNone/>
            </a:pPr>
            <a:endParaRPr lang="en-US" dirty="0" smtClean="0"/>
          </a:p>
          <a:p>
            <a:pPr marL="0" indent="0">
              <a:buNone/>
            </a:pPr>
            <a:r>
              <a:rPr lang="en-US" dirty="0" smtClean="0"/>
              <a:t>Read more by Ted Underwood, “Visualizing Topic Models,” </a:t>
            </a:r>
            <a:r>
              <a:rPr lang="en-US" u="sng" dirty="0" smtClean="0">
                <a:hlinkClick r:id="rId2"/>
              </a:rPr>
              <a:t>https</a:t>
            </a:r>
            <a:r>
              <a:rPr lang="en-US" u="sng" dirty="0">
                <a:hlinkClick r:id="rId2"/>
              </a:rPr>
              <a:t>://tedunderwood.com/2012/11/11/visualizing-topic-models/</a:t>
            </a:r>
            <a:endParaRPr lang="en-US" dirty="0"/>
          </a:p>
          <a:p>
            <a:pPr marL="0" indent="0">
              <a:buNone/>
            </a:pPr>
            <a:endParaRPr lang="en-US" dirty="0"/>
          </a:p>
        </p:txBody>
      </p:sp>
      <p:sp>
        <p:nvSpPr>
          <p:cNvPr id="2" name="Rectangle 1"/>
          <p:cNvSpPr/>
          <p:nvPr/>
        </p:nvSpPr>
        <p:spPr>
          <a:xfrm>
            <a:off x="2211978" y="5643583"/>
            <a:ext cx="4197532" cy="369332"/>
          </a:xfrm>
          <a:prstGeom prst="rect">
            <a:avLst/>
          </a:prstGeom>
        </p:spPr>
        <p:txBody>
          <a:bodyPr wrap="square">
            <a:spAutoFit/>
          </a:bodyPr>
          <a:lstStyle/>
          <a:p>
            <a:r>
              <a:rPr lang="en-US" dirty="0"/>
              <a:t>Source: </a:t>
            </a:r>
            <a:r>
              <a:rPr lang="en-US" u="sng" dirty="0">
                <a:hlinkClick r:id="rId3"/>
              </a:rPr>
              <a:t>http://post1850map.site44.com</a:t>
            </a:r>
            <a:endParaRPr lang="en-US" dirty="0"/>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6626995" y="322423"/>
            <a:ext cx="3954145" cy="5598160"/>
          </a:xfrm>
          <a:prstGeom prst="rect">
            <a:avLst/>
          </a:prstGeom>
        </p:spPr>
      </p:pic>
    </p:spTree>
    <p:extLst>
      <p:ext uri="{BB962C8B-B14F-4D97-AF65-F5344CB8AC3E}">
        <p14:creationId xmlns:p14="http://schemas.microsoft.com/office/powerpoint/2010/main" val="2591778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Types of Languages</a:t>
            </a:r>
            <a:endParaRPr lang="en-US" dirty="0"/>
          </a:p>
        </p:txBody>
      </p:sp>
      <p:sp>
        <p:nvSpPr>
          <p:cNvPr id="3" name="Content Placeholder 2"/>
          <p:cNvSpPr>
            <a:spLocks noGrp="1"/>
          </p:cNvSpPr>
          <p:nvPr>
            <p:ph idx="1"/>
          </p:nvPr>
        </p:nvSpPr>
        <p:spPr>
          <a:xfrm>
            <a:off x="838200" y="1825625"/>
            <a:ext cx="5262154" cy="4059508"/>
          </a:xfrm>
        </p:spPr>
        <p:txBody>
          <a:bodyPr>
            <a:normAutofit/>
          </a:bodyPr>
          <a:lstStyle/>
          <a:p>
            <a:pPr marL="0" indent="0">
              <a:buNone/>
            </a:pPr>
            <a:r>
              <a:rPr lang="en-US" dirty="0" smtClean="0"/>
              <a:t>Ben Schmidt created an </a:t>
            </a:r>
            <a:r>
              <a:rPr lang="en-US" dirty="0"/>
              <a:t>interactive chart that enables users to explore the words used to describe male and female teachers in about 14 million reviews from RateMyProfessor.com.</a:t>
            </a:r>
          </a:p>
          <a:p>
            <a:pPr marL="0" indent="0">
              <a:buNone/>
            </a:pP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690451" y="1825625"/>
            <a:ext cx="3435350" cy="3337560"/>
          </a:xfrm>
          <a:prstGeom prst="rect">
            <a:avLst/>
          </a:prstGeom>
        </p:spPr>
      </p:pic>
      <p:sp>
        <p:nvSpPr>
          <p:cNvPr id="5" name="Rectangle 4"/>
          <p:cNvSpPr/>
          <p:nvPr/>
        </p:nvSpPr>
        <p:spPr>
          <a:xfrm>
            <a:off x="6410093" y="5307937"/>
            <a:ext cx="5286038" cy="646331"/>
          </a:xfrm>
          <a:prstGeom prst="rect">
            <a:avLst/>
          </a:prstGeom>
        </p:spPr>
        <p:txBody>
          <a:bodyPr wrap="square">
            <a:spAutoFit/>
          </a:bodyPr>
          <a:lstStyle/>
          <a:p>
            <a:r>
              <a:rPr lang="en-US" dirty="0"/>
              <a:t>Ben Schmidt</a:t>
            </a:r>
            <a:r>
              <a:rPr lang="en-US" dirty="0" smtClean="0"/>
              <a:t>, “Gendered Language in Teaching Evaluations</a:t>
            </a:r>
            <a:r>
              <a:rPr lang="en-US" dirty="0"/>
              <a:t>, http://benschmidt.org/profGender/#</a:t>
            </a:r>
          </a:p>
        </p:txBody>
      </p:sp>
    </p:spTree>
    <p:extLst>
      <p:ext uri="{BB962C8B-B14F-4D97-AF65-F5344CB8AC3E}">
        <p14:creationId xmlns:p14="http://schemas.microsoft.com/office/powerpoint/2010/main" val="887110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3: Works of an Author</a:t>
            </a:r>
            <a:endParaRPr lang="en-US" dirty="0"/>
          </a:p>
        </p:txBody>
      </p:sp>
      <p:sp>
        <p:nvSpPr>
          <p:cNvPr id="3" name="Content Placeholder 2"/>
          <p:cNvSpPr>
            <a:spLocks noGrp="1"/>
          </p:cNvSpPr>
          <p:nvPr>
            <p:ph idx="1"/>
          </p:nvPr>
        </p:nvSpPr>
        <p:spPr/>
        <p:txBody>
          <a:bodyPr/>
          <a:lstStyle/>
          <a:p>
            <a:r>
              <a:rPr lang="en-US" smtClean="0"/>
              <a:t>Sentiment Analysis of J.R.R. Tolkien’s works</a:t>
            </a: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069930" y="2361291"/>
            <a:ext cx="5853385" cy="3737156"/>
          </a:xfrm>
          <a:prstGeom prst="rect">
            <a:avLst/>
          </a:prstGeom>
        </p:spPr>
      </p:pic>
      <p:sp>
        <p:nvSpPr>
          <p:cNvPr id="5" name="Rectangle 4"/>
          <p:cNvSpPr/>
          <p:nvPr/>
        </p:nvSpPr>
        <p:spPr>
          <a:xfrm>
            <a:off x="7155045" y="3252000"/>
            <a:ext cx="5263378" cy="646331"/>
          </a:xfrm>
          <a:prstGeom prst="rect">
            <a:avLst/>
          </a:prstGeom>
        </p:spPr>
        <p:txBody>
          <a:bodyPr wrap="square">
            <a:spAutoFit/>
          </a:bodyPr>
          <a:lstStyle/>
          <a:p>
            <a:r>
              <a:rPr lang="en-US" dirty="0" smtClean="0">
                <a:latin typeface="Calibri" panose="020F0502020204030204" pitchFamily="34" charset="0"/>
                <a:ea typeface="SimSun" panose="02010600030101010101" pitchFamily="2" charset="-122"/>
                <a:cs typeface="Times New Roman" panose="02020603050405020304" pitchFamily="18" charset="0"/>
              </a:rPr>
              <a:t>Lord of the Rings Online: </a:t>
            </a:r>
            <a:r>
              <a:rPr lang="en-US" u="sng" dirty="0" smtClean="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4"/>
              </a:rPr>
              <a:t>http</a:t>
            </a:r>
            <a:r>
              <a:rPr lang="en-US" u="sng" dirty="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4"/>
              </a:rPr>
              <a:t>://lotrproject.com/statistics/books/</a:t>
            </a:r>
            <a:endParaRPr lang="en-US" dirty="0"/>
          </a:p>
        </p:txBody>
      </p:sp>
    </p:spTree>
    <p:extLst>
      <p:ext uri="{BB962C8B-B14F-4D97-AF65-F5344CB8AC3E}">
        <p14:creationId xmlns:p14="http://schemas.microsoft.com/office/powerpoint/2010/main" val="1819278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Visualizing Languages</a:t>
            </a:r>
            <a:endParaRPr lang="en-US" dirty="0"/>
          </a:p>
        </p:txBody>
      </p:sp>
      <p:sp>
        <p:nvSpPr>
          <p:cNvPr id="3" name="Content Placeholder 2"/>
          <p:cNvSpPr>
            <a:spLocks noGrp="1"/>
          </p:cNvSpPr>
          <p:nvPr>
            <p:ph idx="1"/>
          </p:nvPr>
        </p:nvSpPr>
        <p:spPr>
          <a:xfrm>
            <a:off x="1245326" y="1690688"/>
            <a:ext cx="10946674" cy="1074329"/>
          </a:xfrm>
        </p:spPr>
        <p:txBody>
          <a:bodyPr/>
          <a:lstStyle/>
          <a:p>
            <a:pPr marL="0" indent="0">
              <a:buNone/>
            </a:pPr>
            <a:r>
              <a:rPr lang="en-US" dirty="0" smtClean="0"/>
              <a:t>How color is described in English vs. Chinese</a:t>
            </a:r>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371718" y="2316821"/>
            <a:ext cx="7448563" cy="3547517"/>
          </a:xfrm>
          <a:prstGeom prst="rect">
            <a:avLst/>
          </a:prstGeom>
        </p:spPr>
      </p:pic>
      <p:sp>
        <p:nvSpPr>
          <p:cNvPr id="5" name="Rectangle 4"/>
          <p:cNvSpPr/>
          <p:nvPr/>
        </p:nvSpPr>
        <p:spPr>
          <a:xfrm>
            <a:off x="352447" y="5679672"/>
            <a:ext cx="4038541" cy="369332"/>
          </a:xfrm>
          <a:prstGeom prst="rect">
            <a:avLst/>
          </a:prstGeom>
        </p:spPr>
        <p:txBody>
          <a:bodyPr wrap="none">
            <a:spAutoFit/>
          </a:bodyPr>
          <a:lstStyle/>
          <a:p>
            <a:pPr marL="685800" marR="0">
              <a:spcBef>
                <a:spcPts val="0"/>
              </a:spcBef>
              <a:spcAft>
                <a:spcPts val="0"/>
              </a:spcAft>
            </a:pPr>
            <a:r>
              <a:rPr lang="en-US" u="sng" dirty="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4"/>
              </a:rPr>
              <a:t>http://muyueh.com/greenhoney/</a:t>
            </a:r>
            <a:endParaRPr lang="en-US"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16190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in Visualizations</a:t>
            </a:r>
            <a:endParaRPr lang="en-US" dirty="0"/>
          </a:p>
        </p:txBody>
      </p:sp>
      <p:sp>
        <p:nvSpPr>
          <p:cNvPr id="5" name="Content Placeholder 4"/>
          <p:cNvSpPr>
            <a:spLocks noGrp="1"/>
          </p:cNvSpPr>
          <p:nvPr>
            <p:ph sz="half" idx="1"/>
          </p:nvPr>
        </p:nvSpPr>
        <p:spPr/>
        <p:txBody>
          <a:bodyPr>
            <a:normAutofit/>
          </a:bodyPr>
          <a:lstStyle/>
          <a:p>
            <a:r>
              <a:rPr lang="en-US" dirty="0" smtClean="0"/>
              <a:t>1 – dimensional data: </a:t>
            </a:r>
          </a:p>
          <a:p>
            <a:pPr lvl="1"/>
            <a:r>
              <a:rPr lang="en-US" dirty="0" smtClean="0"/>
              <a:t>Texts</a:t>
            </a:r>
          </a:p>
          <a:p>
            <a:pPr lvl="1"/>
            <a:r>
              <a:rPr lang="en-US" dirty="0" smtClean="0"/>
              <a:t>Tables</a:t>
            </a:r>
          </a:p>
          <a:p>
            <a:pPr lvl="1"/>
            <a:r>
              <a:rPr lang="en-US" dirty="0" smtClean="0"/>
              <a:t>Source Code</a:t>
            </a:r>
          </a:p>
          <a:p>
            <a:pPr lvl="1"/>
            <a:r>
              <a:rPr lang="en-US" dirty="0"/>
              <a:t>Word clouds</a:t>
            </a:r>
          </a:p>
          <a:p>
            <a:r>
              <a:rPr lang="en-US" dirty="0" smtClean="0"/>
              <a:t>2 –dimensional data</a:t>
            </a:r>
          </a:p>
          <a:p>
            <a:pPr lvl="1"/>
            <a:r>
              <a:rPr lang="en-US" dirty="0" smtClean="0"/>
              <a:t>Spatial data</a:t>
            </a:r>
          </a:p>
          <a:p>
            <a:pPr lvl="1"/>
            <a:r>
              <a:rPr lang="en-US" dirty="0" smtClean="0"/>
              <a:t>Maps</a:t>
            </a:r>
          </a:p>
          <a:p>
            <a:pPr lvl="1"/>
            <a:r>
              <a:rPr lang="en-US" dirty="0" smtClean="0"/>
              <a:t>Cartograms</a:t>
            </a:r>
          </a:p>
          <a:p>
            <a:endParaRPr lang="en-US" dirty="0"/>
          </a:p>
        </p:txBody>
      </p:sp>
      <p:sp>
        <p:nvSpPr>
          <p:cNvPr id="3" name="Content Placeholder 2"/>
          <p:cNvSpPr>
            <a:spLocks noGrp="1"/>
          </p:cNvSpPr>
          <p:nvPr>
            <p:ph sz="half" idx="2"/>
          </p:nvPr>
        </p:nvSpPr>
        <p:spPr/>
        <p:txBody>
          <a:bodyPr>
            <a:normAutofit/>
          </a:bodyPr>
          <a:lstStyle/>
          <a:p>
            <a:r>
              <a:rPr lang="en-US" dirty="0"/>
              <a:t>3 – dimensional data: </a:t>
            </a:r>
            <a:endParaRPr lang="en-US" dirty="0" smtClean="0"/>
          </a:p>
          <a:p>
            <a:pPr lvl="1"/>
            <a:r>
              <a:rPr lang="en-US" dirty="0" smtClean="0"/>
              <a:t>Real world objects </a:t>
            </a:r>
            <a:r>
              <a:rPr lang="en-US" dirty="0"/>
              <a:t>with volume and </a:t>
            </a:r>
            <a:r>
              <a:rPr lang="en-US" dirty="0" smtClean="0"/>
              <a:t>textures</a:t>
            </a:r>
          </a:p>
          <a:p>
            <a:pPr lvl="1"/>
            <a:r>
              <a:rPr lang="en-US" dirty="0" smtClean="0"/>
              <a:t>3D models </a:t>
            </a:r>
          </a:p>
          <a:p>
            <a:pPr lvl="1"/>
            <a:r>
              <a:rPr lang="en-US" dirty="0" smtClean="0"/>
              <a:t>3-D simulations</a:t>
            </a:r>
            <a:endParaRPr lang="en-US" dirty="0"/>
          </a:p>
          <a:p>
            <a:r>
              <a:rPr lang="en-US" dirty="0"/>
              <a:t>Temporal </a:t>
            </a:r>
            <a:r>
              <a:rPr lang="en-US" dirty="0" smtClean="0"/>
              <a:t>Data</a:t>
            </a:r>
            <a:endParaRPr lang="en-US" dirty="0"/>
          </a:p>
          <a:p>
            <a:pPr lvl="1"/>
            <a:r>
              <a:rPr lang="en-US" dirty="0" smtClean="0"/>
              <a:t>Have a start and finish</a:t>
            </a:r>
          </a:p>
          <a:p>
            <a:pPr lvl="1"/>
            <a:r>
              <a:rPr lang="en-US" dirty="0" smtClean="0"/>
              <a:t>Timelines</a:t>
            </a:r>
          </a:p>
          <a:p>
            <a:pPr lvl="1"/>
            <a:r>
              <a:rPr lang="en-US" dirty="0" smtClean="0"/>
              <a:t>Spiral Plots</a:t>
            </a:r>
            <a:endParaRPr lang="en-US" dirty="0"/>
          </a:p>
          <a:p>
            <a:endParaRPr lang="en-US" dirty="0"/>
          </a:p>
        </p:txBody>
      </p:sp>
    </p:spTree>
    <p:extLst>
      <p:ext uri="{BB962C8B-B14F-4D97-AF65-F5344CB8AC3E}">
        <p14:creationId xmlns:p14="http://schemas.microsoft.com/office/powerpoint/2010/main" val="324970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and Visualizations, cont.</a:t>
            </a:r>
            <a:endParaRPr lang="en-US" dirty="0"/>
          </a:p>
        </p:txBody>
      </p:sp>
      <p:sp>
        <p:nvSpPr>
          <p:cNvPr id="5" name="Content Placeholder 4"/>
          <p:cNvSpPr>
            <a:spLocks noGrp="1"/>
          </p:cNvSpPr>
          <p:nvPr>
            <p:ph sz="half" idx="1"/>
          </p:nvPr>
        </p:nvSpPr>
        <p:spPr/>
        <p:txBody>
          <a:bodyPr>
            <a:normAutofit/>
          </a:bodyPr>
          <a:lstStyle/>
          <a:p>
            <a:r>
              <a:rPr lang="en-US" dirty="0" smtClean="0"/>
              <a:t>Multi-dimensional data: </a:t>
            </a:r>
          </a:p>
          <a:p>
            <a:pPr lvl="1"/>
            <a:r>
              <a:rPr lang="en-US" dirty="0" smtClean="0"/>
              <a:t>Have multiple variables</a:t>
            </a:r>
          </a:p>
          <a:p>
            <a:pPr lvl="1"/>
            <a:r>
              <a:rPr lang="en-US" dirty="0" smtClean="0"/>
              <a:t>Pie charts</a:t>
            </a:r>
          </a:p>
          <a:p>
            <a:pPr lvl="1"/>
            <a:r>
              <a:rPr lang="en-US" dirty="0" smtClean="0"/>
              <a:t>Bar charts</a:t>
            </a:r>
          </a:p>
          <a:p>
            <a:r>
              <a:rPr lang="en-US" dirty="0" smtClean="0"/>
              <a:t>Tree Data</a:t>
            </a:r>
          </a:p>
          <a:p>
            <a:pPr lvl="1"/>
            <a:r>
              <a:rPr lang="en-US" dirty="0" smtClean="0"/>
              <a:t>Data with hierarchies and tree structures</a:t>
            </a:r>
          </a:p>
          <a:p>
            <a:pPr lvl="1"/>
            <a:r>
              <a:rPr lang="en-US" dirty="0" smtClean="0"/>
              <a:t>Tree Maps</a:t>
            </a:r>
          </a:p>
          <a:p>
            <a:pPr lvl="1"/>
            <a:r>
              <a:rPr lang="en-US" dirty="0" smtClean="0"/>
              <a:t>Radial Trees</a:t>
            </a:r>
          </a:p>
        </p:txBody>
      </p:sp>
      <p:sp>
        <p:nvSpPr>
          <p:cNvPr id="3" name="Content Placeholder 2"/>
          <p:cNvSpPr>
            <a:spLocks noGrp="1"/>
          </p:cNvSpPr>
          <p:nvPr>
            <p:ph sz="half" idx="2"/>
          </p:nvPr>
        </p:nvSpPr>
        <p:spPr/>
        <p:txBody>
          <a:bodyPr>
            <a:normAutofit/>
          </a:bodyPr>
          <a:lstStyle/>
          <a:p>
            <a:r>
              <a:rPr lang="en-US" dirty="0" smtClean="0"/>
              <a:t>Network data</a:t>
            </a:r>
          </a:p>
          <a:p>
            <a:pPr lvl="1"/>
            <a:r>
              <a:rPr lang="en-US" dirty="0" smtClean="0"/>
              <a:t>Data with web-like relationships that cannot be captured in a tree structure</a:t>
            </a:r>
          </a:p>
          <a:p>
            <a:pPr lvl="1"/>
            <a:r>
              <a:rPr lang="en-US" dirty="0" smtClean="0"/>
              <a:t>Network graph</a:t>
            </a:r>
          </a:p>
          <a:p>
            <a:pPr lvl="1"/>
            <a:r>
              <a:rPr lang="en-US" dirty="0" smtClean="0"/>
              <a:t>Matrix</a:t>
            </a:r>
          </a:p>
          <a:p>
            <a:pPr lvl="1"/>
            <a:r>
              <a:rPr lang="en-US" dirty="0" smtClean="0"/>
              <a:t>Alluvial diagram</a:t>
            </a:r>
          </a:p>
          <a:p>
            <a:pPr lvl="1"/>
            <a:r>
              <a:rPr lang="en-US" dirty="0" smtClean="0"/>
              <a:t>Node-link diagram</a:t>
            </a:r>
            <a:endParaRPr lang="en-US" dirty="0"/>
          </a:p>
          <a:p>
            <a:endParaRPr lang="en-US" dirty="0"/>
          </a:p>
          <a:p>
            <a:endParaRPr lang="en-US" dirty="0"/>
          </a:p>
        </p:txBody>
      </p:sp>
    </p:spTree>
    <p:extLst>
      <p:ext uri="{BB962C8B-B14F-4D97-AF65-F5344CB8AC3E}">
        <p14:creationId xmlns:p14="http://schemas.microsoft.com/office/powerpoint/2010/main" val="2832260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Functions of Data Visualizations</a:t>
            </a:r>
            <a:endParaRPr lang="en-US" dirty="0"/>
          </a:p>
        </p:txBody>
      </p:sp>
      <p:sp>
        <p:nvSpPr>
          <p:cNvPr id="3" name="Content Placeholder 2"/>
          <p:cNvSpPr>
            <a:spLocks noGrp="1"/>
          </p:cNvSpPr>
          <p:nvPr>
            <p:ph sz="half" idx="1"/>
          </p:nvPr>
        </p:nvSpPr>
        <p:spPr/>
        <p:txBody>
          <a:bodyPr/>
          <a:lstStyle/>
          <a:p>
            <a:r>
              <a:rPr lang="en-US" dirty="0" smtClean="0"/>
              <a:t>Comparison </a:t>
            </a:r>
          </a:p>
          <a:p>
            <a:pPr lvl="1"/>
            <a:r>
              <a:rPr lang="en-US" dirty="0" smtClean="0"/>
              <a:t>Bar charts</a:t>
            </a:r>
          </a:p>
          <a:p>
            <a:pPr lvl="1"/>
            <a:r>
              <a:rPr lang="en-US" dirty="0" smtClean="0"/>
              <a:t>Area charts</a:t>
            </a:r>
          </a:p>
          <a:p>
            <a:pPr lvl="1"/>
            <a:r>
              <a:rPr lang="en-US" dirty="0" smtClean="0"/>
              <a:t>Line charts</a:t>
            </a:r>
          </a:p>
          <a:p>
            <a:r>
              <a:rPr lang="en-US" dirty="0" smtClean="0"/>
              <a:t>Distribution</a:t>
            </a:r>
          </a:p>
          <a:p>
            <a:pPr lvl="1"/>
            <a:r>
              <a:rPr lang="en-US" dirty="0" smtClean="0"/>
              <a:t>Scatter charts</a:t>
            </a:r>
          </a:p>
          <a:p>
            <a:pPr lvl="1"/>
            <a:r>
              <a:rPr lang="en-US" dirty="0" smtClean="0"/>
              <a:t>Bubble charts</a:t>
            </a:r>
            <a:endParaRPr lang="en-US" dirty="0"/>
          </a:p>
        </p:txBody>
      </p:sp>
      <p:sp>
        <p:nvSpPr>
          <p:cNvPr id="4" name="Content Placeholder 3"/>
          <p:cNvSpPr>
            <a:spLocks noGrp="1"/>
          </p:cNvSpPr>
          <p:nvPr>
            <p:ph sz="half" idx="2"/>
          </p:nvPr>
        </p:nvSpPr>
        <p:spPr/>
        <p:txBody>
          <a:bodyPr/>
          <a:lstStyle/>
          <a:p>
            <a:r>
              <a:rPr lang="en-US" dirty="0" smtClean="0"/>
              <a:t>Composition</a:t>
            </a:r>
          </a:p>
          <a:p>
            <a:pPr lvl="1"/>
            <a:r>
              <a:rPr lang="en-US" dirty="0" smtClean="0"/>
              <a:t>Pie charts</a:t>
            </a:r>
          </a:p>
          <a:p>
            <a:pPr lvl="1"/>
            <a:r>
              <a:rPr lang="en-US" dirty="0" smtClean="0"/>
              <a:t>Doughnut charts</a:t>
            </a:r>
          </a:p>
          <a:p>
            <a:r>
              <a:rPr lang="en-US" dirty="0" smtClean="0"/>
              <a:t>Relationships</a:t>
            </a:r>
          </a:p>
          <a:p>
            <a:pPr lvl="1"/>
            <a:r>
              <a:rPr lang="en-US" dirty="0" smtClean="0"/>
              <a:t>Venn Diagrams</a:t>
            </a:r>
          </a:p>
          <a:p>
            <a:pPr lvl="1"/>
            <a:r>
              <a:rPr lang="en-US" dirty="0" smtClean="0"/>
              <a:t>Network graphs</a:t>
            </a:r>
            <a:endParaRPr lang="en-US" dirty="0"/>
          </a:p>
        </p:txBody>
      </p:sp>
      <p:sp>
        <p:nvSpPr>
          <p:cNvPr id="5" name="Rectangle 4"/>
          <p:cNvSpPr/>
          <p:nvPr/>
        </p:nvSpPr>
        <p:spPr>
          <a:xfrm>
            <a:off x="1508368" y="5047007"/>
            <a:ext cx="8523744" cy="707886"/>
          </a:xfrm>
          <a:prstGeom prst="rect">
            <a:avLst/>
          </a:prstGeom>
        </p:spPr>
        <p:txBody>
          <a:bodyPr wrap="none">
            <a:spAutoFit/>
          </a:bodyPr>
          <a:lstStyle/>
          <a:p>
            <a:pPr algn="ctr"/>
            <a:r>
              <a:rPr lang="en-US" sz="2000" dirty="0" smtClean="0"/>
              <a:t>For more information, see </a:t>
            </a:r>
            <a:r>
              <a:rPr lang="en-US" sz="2000" i="1" dirty="0" smtClean="0"/>
              <a:t>The </a:t>
            </a:r>
            <a:r>
              <a:rPr lang="en-US" sz="2000" i="1" dirty="0"/>
              <a:t>Data Visualization </a:t>
            </a:r>
            <a:r>
              <a:rPr lang="en-US" sz="2000" i="1" dirty="0" smtClean="0"/>
              <a:t>Catalogue</a:t>
            </a:r>
            <a:r>
              <a:rPr lang="en-US" sz="2000" dirty="0" smtClean="0"/>
              <a:t> by </a:t>
            </a:r>
            <a:r>
              <a:rPr lang="en-US" sz="2000" dirty="0" err="1" smtClean="0"/>
              <a:t>Severino</a:t>
            </a:r>
            <a:r>
              <a:rPr lang="en-US" sz="2000" dirty="0" smtClean="0"/>
              <a:t> </a:t>
            </a:r>
            <a:r>
              <a:rPr lang="en-US" sz="2000" dirty="0" err="1" smtClean="0"/>
              <a:t>Ribecca</a:t>
            </a:r>
            <a:endParaRPr lang="en-US" sz="2000" u="sng" dirty="0" smtClean="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2"/>
            </a:endParaRPr>
          </a:p>
          <a:p>
            <a:pPr algn="ctr"/>
            <a:r>
              <a:rPr lang="en-US" sz="2000" u="sng" dirty="0" smtClean="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2"/>
              </a:rPr>
              <a:t>http</a:t>
            </a:r>
            <a:r>
              <a:rPr lang="en-US" sz="2000" u="sng" dirty="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2"/>
              </a:rPr>
              <a:t>://www.datavizcatalogue.com/index.html</a:t>
            </a:r>
            <a:endParaRPr lang="en-US" sz="2000" dirty="0"/>
          </a:p>
        </p:txBody>
      </p:sp>
    </p:spTree>
    <p:extLst>
      <p:ext uri="{BB962C8B-B14F-4D97-AF65-F5344CB8AC3E}">
        <p14:creationId xmlns:p14="http://schemas.microsoft.com/office/powerpoint/2010/main" val="2004428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82" y="-2603500"/>
            <a:ext cx="13156682" cy="8801100"/>
          </a:xfrm>
          <a:prstGeom prst="rect">
            <a:avLst/>
          </a:prstGeom>
        </p:spPr>
      </p:pic>
      <p:sp>
        <p:nvSpPr>
          <p:cNvPr id="6" name="Title 1"/>
          <p:cNvSpPr txBox="1">
            <a:spLocks/>
          </p:cNvSpPr>
          <p:nvPr/>
        </p:nvSpPr>
        <p:spPr>
          <a:xfrm>
            <a:off x="2832100" y="5191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Franklin Gothic Book" charset="0"/>
                <a:ea typeface="Franklin Gothic Book" charset="0"/>
                <a:cs typeface="Franklin Gothic Book" charset="0"/>
              </a:defRPr>
            </a:lvl1pPr>
          </a:lstStyle>
          <a:p>
            <a:r>
              <a:rPr lang="en-US" dirty="0" smtClean="0">
                <a:solidFill>
                  <a:schemeClr val="bg1"/>
                </a:solidFill>
              </a:rPr>
              <a:t>How to Visualize Data: A Walk Through</a:t>
            </a:r>
            <a:endParaRPr lang="en-US" dirty="0">
              <a:solidFill>
                <a:schemeClr val="bg1"/>
              </a:solidFill>
            </a:endParaRPr>
          </a:p>
        </p:txBody>
      </p:sp>
    </p:spTree>
    <p:extLst>
      <p:ext uri="{BB962C8B-B14F-4D97-AF65-F5344CB8AC3E}">
        <p14:creationId xmlns:p14="http://schemas.microsoft.com/office/powerpoint/2010/main" val="31147213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870" y="2284541"/>
            <a:ext cx="10515600" cy="1325563"/>
          </a:xfrm>
        </p:spPr>
        <p:txBody>
          <a:bodyPr>
            <a:normAutofit fontScale="90000"/>
          </a:bodyPr>
          <a:lstStyle/>
          <a:p>
            <a:r>
              <a:rPr lang="en-US" dirty="0" smtClean="0"/>
              <a:t>Thank you to:</a:t>
            </a:r>
            <a:br>
              <a:rPr lang="en-US" dirty="0" smtClean="0"/>
            </a:br>
            <a:r>
              <a:rPr lang="en-US" dirty="0" err="1" smtClean="0"/>
              <a:t>Ruohua</a:t>
            </a:r>
            <a:r>
              <a:rPr lang="en-US" dirty="0" smtClean="0"/>
              <a:t> Han, graduate assistant, School of Information Sciences</a:t>
            </a:r>
            <a:endParaRPr lang="en-US" dirty="0"/>
          </a:p>
        </p:txBody>
      </p:sp>
    </p:spTree>
    <p:extLst>
      <p:ext uri="{BB962C8B-B14F-4D97-AF65-F5344CB8AC3E}">
        <p14:creationId xmlns:p14="http://schemas.microsoft.com/office/powerpoint/2010/main" val="1219030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To Visualize Your Research</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17957910"/>
              </p:ext>
            </p:extLst>
          </p:nvPr>
        </p:nvGraphicFramePr>
        <p:xfrm>
          <a:off x="838200" y="1825625"/>
          <a:ext cx="10515600" cy="4059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149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Obtain Data</a:t>
            </a:r>
            <a:endParaRPr lang="en-US" dirty="0"/>
          </a:p>
        </p:txBody>
      </p:sp>
      <p:sp>
        <p:nvSpPr>
          <p:cNvPr id="3" name="Content Placeholder 2"/>
          <p:cNvSpPr>
            <a:spLocks noGrp="1"/>
          </p:cNvSpPr>
          <p:nvPr>
            <p:ph idx="1"/>
          </p:nvPr>
        </p:nvSpPr>
        <p:spPr/>
        <p:txBody>
          <a:bodyPr/>
          <a:lstStyle/>
          <a:p>
            <a:pPr marL="0" indent="0">
              <a:buNone/>
            </a:pPr>
            <a:r>
              <a:rPr lang="en-US" b="1" dirty="0" smtClean="0"/>
              <a:t>What kind of data can you use in data visualizations?</a:t>
            </a:r>
          </a:p>
          <a:p>
            <a:r>
              <a:rPr lang="en-US" dirty="0" smtClean="0"/>
              <a:t>Text </a:t>
            </a:r>
            <a:r>
              <a:rPr lang="en-US" dirty="0"/>
              <a:t>files: .TXT, .XML, .</a:t>
            </a:r>
            <a:r>
              <a:rPr lang="en-US" dirty="0" smtClean="0"/>
              <a:t>XSLT</a:t>
            </a:r>
          </a:p>
          <a:p>
            <a:r>
              <a:rPr lang="en-US" dirty="0" smtClean="0"/>
              <a:t>Numeric </a:t>
            </a:r>
            <a:r>
              <a:rPr lang="en-US" dirty="0" smtClean="0"/>
              <a:t>data</a:t>
            </a:r>
            <a:endParaRPr lang="en-US" dirty="0"/>
          </a:p>
          <a:p>
            <a:r>
              <a:rPr lang="en-US" dirty="0" smtClean="0"/>
              <a:t>Code</a:t>
            </a:r>
            <a:endParaRPr lang="en-US" dirty="0"/>
          </a:p>
          <a:p>
            <a:r>
              <a:rPr lang="en-US" dirty="0" smtClean="0"/>
              <a:t>Geographic data</a:t>
            </a:r>
          </a:p>
          <a:p>
            <a:r>
              <a:rPr lang="en-US" dirty="0" smtClean="0"/>
              <a:t>Social media data</a:t>
            </a:r>
            <a:endParaRPr lang="en-US" dirty="0" smtClean="0"/>
          </a:p>
          <a:p>
            <a:r>
              <a:rPr lang="en-US" dirty="0" smtClean="0"/>
              <a:t>Multi-variable datasets</a:t>
            </a:r>
            <a:endParaRPr lang="en-US" dirty="0"/>
          </a:p>
          <a:p>
            <a:endParaRPr lang="en-US" dirty="0"/>
          </a:p>
          <a:p>
            <a:endParaRPr lang="en-US" dirty="0"/>
          </a:p>
        </p:txBody>
      </p:sp>
    </p:spTree>
    <p:extLst>
      <p:ext uri="{BB962C8B-B14F-4D97-AF65-F5344CB8AC3E}">
        <p14:creationId xmlns:p14="http://schemas.microsoft.com/office/powerpoint/2010/main" val="702474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pPr algn="ctr"/>
            <a:r>
              <a:rPr lang="en-US" dirty="0" smtClean="0"/>
              <a:t>Where do you get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497" y="1527189"/>
            <a:ext cx="3682540" cy="44444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809" y="2881349"/>
            <a:ext cx="8382000" cy="9061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1" y="1797614"/>
            <a:ext cx="2556551" cy="82867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838" y="4042571"/>
            <a:ext cx="1444524" cy="117438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6825" y="4578700"/>
            <a:ext cx="2386013" cy="1484699"/>
          </a:xfrm>
          <a:prstGeom prst="rect">
            <a:avLst/>
          </a:prstGeom>
        </p:spPr>
      </p:pic>
      <p:sp>
        <p:nvSpPr>
          <p:cNvPr id="13" name="TextBox 12"/>
          <p:cNvSpPr txBox="1"/>
          <p:nvPr/>
        </p:nvSpPr>
        <p:spPr>
          <a:xfrm>
            <a:off x="7517010" y="5410201"/>
            <a:ext cx="4475559" cy="523220"/>
          </a:xfrm>
          <a:prstGeom prst="rect">
            <a:avLst/>
          </a:prstGeom>
          <a:noFill/>
        </p:spPr>
        <p:txBody>
          <a:bodyPr wrap="square" rtlCol="0">
            <a:spAutoFit/>
          </a:bodyPr>
          <a:lstStyle/>
          <a:p>
            <a:r>
              <a:rPr lang="en-US" sz="2800" dirty="0"/>
              <a:t>And many more….</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62033" y="4211754"/>
            <a:ext cx="1232777" cy="1198447"/>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3200" y="4058126"/>
            <a:ext cx="2743200" cy="1504474"/>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7211" y="2159018"/>
            <a:ext cx="2222500" cy="660400"/>
          </a:xfrm>
          <a:prstGeom prst="rect">
            <a:avLst/>
          </a:prstGeom>
        </p:spPr>
      </p:pic>
    </p:spTree>
    <p:extLst>
      <p:ext uri="{BB962C8B-B14F-4D97-AF65-F5344CB8AC3E}">
        <p14:creationId xmlns:p14="http://schemas.microsoft.com/office/powerpoint/2010/main" val="2625814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get the data?</a:t>
            </a:r>
            <a:endParaRPr lang="en-US" dirty="0"/>
          </a:p>
        </p:txBody>
      </p:sp>
      <p:sp>
        <p:nvSpPr>
          <p:cNvPr id="3" name="Content Placeholder 2"/>
          <p:cNvSpPr>
            <a:spLocks noGrp="1"/>
          </p:cNvSpPr>
          <p:nvPr>
            <p:ph idx="1"/>
          </p:nvPr>
        </p:nvSpPr>
        <p:spPr/>
        <p:txBody>
          <a:bodyPr/>
          <a:lstStyle/>
          <a:p>
            <a:r>
              <a:rPr lang="en-US" dirty="0" smtClean="0"/>
              <a:t>Bulk downloads</a:t>
            </a:r>
          </a:p>
          <a:p>
            <a:r>
              <a:rPr lang="en-US" dirty="0" smtClean="0"/>
              <a:t>Web Scraping</a:t>
            </a:r>
          </a:p>
          <a:p>
            <a:r>
              <a:rPr lang="en-US" dirty="0"/>
              <a:t>Application Programming Interface (API)</a:t>
            </a:r>
          </a:p>
          <a:p>
            <a:r>
              <a:rPr lang="en-US" dirty="0" smtClean="0"/>
              <a:t>FTP and </a:t>
            </a:r>
            <a:r>
              <a:rPr lang="en-US" dirty="0" err="1" smtClean="0"/>
              <a:t>Rsync</a:t>
            </a:r>
            <a:endParaRPr lang="en-US" dirty="0" smtClean="0"/>
          </a:p>
          <a:p>
            <a:r>
              <a:rPr lang="en-US" dirty="0" smtClean="0"/>
              <a:t>Negotiate with the provider</a:t>
            </a:r>
            <a:endParaRPr lang="en-US" dirty="0"/>
          </a:p>
        </p:txBody>
      </p:sp>
    </p:spTree>
    <p:extLst>
      <p:ext uri="{BB962C8B-B14F-4D97-AF65-F5344CB8AC3E}">
        <p14:creationId xmlns:p14="http://schemas.microsoft.com/office/powerpoint/2010/main" val="1329319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Data cleaning and formatting</a:t>
            </a:r>
            <a:endParaRPr lang="en-US" dirty="0"/>
          </a:p>
        </p:txBody>
      </p:sp>
      <p:sp>
        <p:nvSpPr>
          <p:cNvPr id="4" name="Text Placeholder 3"/>
          <p:cNvSpPr>
            <a:spLocks noGrp="1"/>
          </p:cNvSpPr>
          <p:nvPr>
            <p:ph type="body" idx="1"/>
          </p:nvPr>
        </p:nvSpPr>
        <p:spPr/>
        <p:txBody>
          <a:bodyPr/>
          <a:lstStyle/>
          <a:p>
            <a:r>
              <a:rPr lang="en-US" dirty="0" smtClean="0"/>
              <a:t>How do you get data from this…</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3167291"/>
            <a:ext cx="5157787" cy="2134731"/>
          </a:xfrm>
        </p:spPr>
      </p:pic>
      <p:sp>
        <p:nvSpPr>
          <p:cNvPr id="5" name="Text Placeholder 4"/>
          <p:cNvSpPr>
            <a:spLocks noGrp="1"/>
          </p:cNvSpPr>
          <p:nvPr>
            <p:ph type="body" sz="quarter" idx="3"/>
          </p:nvPr>
        </p:nvSpPr>
        <p:spPr/>
        <p:txBody>
          <a:bodyPr/>
          <a:lstStyle/>
          <a:p>
            <a:r>
              <a:rPr lang="en-US" dirty="0" smtClean="0"/>
              <a:t>To This?</a:t>
            </a:r>
            <a:endParaRPr lang="en-US"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240" y="2505075"/>
            <a:ext cx="4773108" cy="3459163"/>
          </a:xfrm>
        </p:spPr>
      </p:pic>
    </p:spTree>
    <p:extLst>
      <p:ext uri="{BB962C8B-B14F-4D97-AF65-F5344CB8AC3E}">
        <p14:creationId xmlns:p14="http://schemas.microsoft.com/office/powerpoint/2010/main" val="787748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for </a:t>
            </a:r>
            <a:r>
              <a:rPr lang="en-US" dirty="0" smtClean="0"/>
              <a:t>Data Formatting</a:t>
            </a:r>
            <a:endParaRPr lang="en-US" dirty="0"/>
          </a:p>
        </p:txBody>
      </p:sp>
      <p:sp>
        <p:nvSpPr>
          <p:cNvPr id="3" name="Content Placeholder 2"/>
          <p:cNvSpPr>
            <a:spLocks noGrp="1"/>
          </p:cNvSpPr>
          <p:nvPr>
            <p:ph idx="1"/>
          </p:nvPr>
        </p:nvSpPr>
        <p:spPr>
          <a:xfrm>
            <a:off x="838200" y="1825625"/>
            <a:ext cx="5153167" cy="4861778"/>
          </a:xfrm>
        </p:spPr>
        <p:txBody>
          <a:bodyPr/>
          <a:lstStyle/>
          <a:p>
            <a:r>
              <a:rPr lang="en-US" dirty="0"/>
              <a:t>Open Refine</a:t>
            </a:r>
          </a:p>
          <a:p>
            <a:r>
              <a:rPr lang="en-US" dirty="0"/>
              <a:t>Excel/spreadsheet software</a:t>
            </a:r>
          </a:p>
          <a:p>
            <a:r>
              <a:rPr lang="en-US" dirty="0"/>
              <a:t>MySQL</a:t>
            </a:r>
          </a:p>
          <a:p>
            <a:r>
              <a:rPr lang="en-US" dirty="0" smtClean="0"/>
              <a:t>Python</a:t>
            </a:r>
          </a:p>
          <a:p>
            <a:r>
              <a:rPr lang="en-US" dirty="0" smtClean="0"/>
              <a:t>Data Carpentry </a:t>
            </a:r>
            <a:r>
              <a:rPr lang="en-US" dirty="0"/>
              <a:t>lesson: </a:t>
            </a:r>
            <a:r>
              <a:rPr lang="en-US" dirty="0">
                <a:hlinkClick r:id="rId2"/>
              </a:rPr>
              <a:t>http://</a:t>
            </a:r>
            <a:r>
              <a:rPr lang="en-US" dirty="0" smtClean="0">
                <a:hlinkClick r:id="rId2"/>
              </a:rPr>
              <a:t>www.datacarpentry.org/spreadsheet-ecology-lesson/01-format-data.html</a:t>
            </a:r>
            <a:r>
              <a:rPr lang="en-US" dirty="0" smtClean="0"/>
              <a:t> </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4258491" cy="22024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075" y="4250954"/>
            <a:ext cx="5038725" cy="1276350"/>
          </a:xfrm>
          <a:prstGeom prst="rect">
            <a:avLst/>
          </a:prstGeom>
        </p:spPr>
      </p:pic>
    </p:spTree>
    <p:extLst>
      <p:ext uri="{BB962C8B-B14F-4D97-AF65-F5344CB8AC3E}">
        <p14:creationId xmlns:p14="http://schemas.microsoft.com/office/powerpoint/2010/main" val="319229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Identify Type of Visualization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833565"/>
              </p:ext>
            </p:extLst>
          </p:nvPr>
        </p:nvGraphicFramePr>
        <p:xfrm>
          <a:off x="838200" y="1825625"/>
          <a:ext cx="10515600" cy="4059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020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68755" y="4800648"/>
            <a:ext cx="10515600" cy="1325563"/>
          </a:xfrm>
        </p:spPr>
        <p:txBody>
          <a:bodyPr/>
          <a:lstStyle/>
          <a:p>
            <a:r>
              <a:rPr lang="en-US" dirty="0" smtClean="0"/>
              <a:t>Examples: How They Did It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20" y="-1940160"/>
            <a:ext cx="12600220" cy="7075319"/>
          </a:xfrm>
          <a:prstGeom prst="rect">
            <a:avLst/>
          </a:prstGeom>
        </p:spPr>
      </p:pic>
    </p:spTree>
    <p:extLst>
      <p:ext uri="{BB962C8B-B14F-4D97-AF65-F5344CB8AC3E}">
        <p14:creationId xmlns:p14="http://schemas.microsoft.com/office/powerpoint/2010/main" val="25707746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Lincoln Mullen</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t>Lincoln </a:t>
            </a:r>
            <a:r>
              <a:rPr lang="en-US" dirty="0"/>
              <a:t>Mullen, </a:t>
            </a:r>
            <a:r>
              <a:rPr lang="en-US" dirty="0" smtClean="0"/>
              <a:t>“Mapping </a:t>
            </a:r>
            <a:r>
              <a:rPr lang="en-US" dirty="0"/>
              <a:t>the Spread of American </a:t>
            </a:r>
            <a:r>
              <a:rPr lang="en-US" dirty="0" smtClean="0"/>
              <a:t>Slavery, 1790-1860”</a:t>
            </a:r>
          </a:p>
          <a:p>
            <a:r>
              <a:rPr lang="en-US" dirty="0" smtClean="0"/>
              <a:t>Published in </a:t>
            </a:r>
            <a:r>
              <a:rPr lang="en-US" i="1" dirty="0" smtClean="0"/>
              <a:t>Smithsonian Magazine:  </a:t>
            </a:r>
            <a:r>
              <a:rPr lang="en-US" dirty="0" smtClean="0">
                <a:hlinkClick r:id="rId2"/>
              </a:rPr>
              <a:t>http</a:t>
            </a:r>
            <a:r>
              <a:rPr lang="en-US" dirty="0">
                <a:hlinkClick r:id="rId2"/>
              </a:rPr>
              <a:t>://www.smithsonianmag.com/history/maps-reveal-slavery-expanded-across-united-states-180951452</a:t>
            </a:r>
            <a:r>
              <a:rPr lang="en-US" dirty="0" smtClean="0">
                <a:hlinkClick r:id="rId2"/>
              </a:rPr>
              <a:t>/</a:t>
            </a:r>
            <a:r>
              <a:rPr lang="en-US" dirty="0" smtClean="0"/>
              <a:t> </a:t>
            </a:r>
            <a:endParaRPr lang="en-US" dirty="0"/>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690688"/>
            <a:ext cx="5181600" cy="3446857"/>
          </a:xfrm>
        </p:spPr>
      </p:pic>
      <p:sp>
        <p:nvSpPr>
          <p:cNvPr id="6" name="Rectangle 5"/>
          <p:cNvSpPr/>
          <p:nvPr/>
        </p:nvSpPr>
        <p:spPr>
          <a:xfrm>
            <a:off x="6653223" y="5352890"/>
            <a:ext cx="4219553" cy="369332"/>
          </a:xfrm>
          <a:prstGeom prst="rect">
            <a:avLst/>
          </a:prstGeom>
        </p:spPr>
        <p:txBody>
          <a:bodyPr wrap="none">
            <a:spAutoFit/>
          </a:bodyPr>
          <a:lstStyle/>
          <a:p>
            <a:r>
              <a:rPr lang="en-US" dirty="0">
                <a:hlinkClick r:id="rId4"/>
              </a:rPr>
              <a:t>http://lincolnmullen.com/projects/slavery/</a:t>
            </a:r>
            <a:endParaRPr lang="en-US" dirty="0"/>
          </a:p>
        </p:txBody>
      </p:sp>
    </p:spTree>
    <p:extLst>
      <p:ext uri="{BB962C8B-B14F-4D97-AF65-F5344CB8AC3E}">
        <p14:creationId xmlns:p14="http://schemas.microsoft.com/office/powerpoint/2010/main" val="1847218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Happened….</a:t>
            </a:r>
            <a:endParaRPr lang="en-US" dirty="0"/>
          </a:p>
        </p:txBody>
      </p:sp>
      <p:sp>
        <p:nvSpPr>
          <p:cNvPr id="3" name="Content Placeholder 2"/>
          <p:cNvSpPr>
            <a:spLocks noGrp="1"/>
          </p:cNvSpPr>
          <p:nvPr>
            <p:ph idx="1"/>
          </p:nvPr>
        </p:nvSpPr>
        <p:spPr/>
        <p:txBody>
          <a:bodyPr>
            <a:normAutofit lnSpcReduction="10000"/>
          </a:bodyPr>
          <a:lstStyle/>
          <a:p>
            <a:r>
              <a:rPr lang="en-US" dirty="0" smtClean="0"/>
              <a:t>Project overview</a:t>
            </a:r>
            <a:r>
              <a:rPr lang="en-US" dirty="0"/>
              <a:t>: </a:t>
            </a:r>
            <a:r>
              <a:rPr lang="en-US" dirty="0" smtClean="0"/>
              <a:t> </a:t>
            </a:r>
            <a:r>
              <a:rPr lang="en-US" dirty="0">
                <a:hlinkClick r:id="rId2"/>
              </a:rPr>
              <a:t>http://lincolnmullen.com/blog/mapping-the-spread-of-american-slavery</a:t>
            </a:r>
            <a:r>
              <a:rPr lang="en-US" dirty="0" smtClean="0">
                <a:hlinkClick r:id="rId2"/>
              </a:rPr>
              <a:t>/</a:t>
            </a:r>
            <a:endParaRPr lang="en-US" dirty="0" smtClean="0"/>
          </a:p>
          <a:p>
            <a:r>
              <a:rPr lang="en-US" dirty="0" smtClean="0"/>
              <a:t>Used historical census and geographic data from:</a:t>
            </a:r>
          </a:p>
          <a:p>
            <a:r>
              <a:rPr lang="en-US" dirty="0" smtClean="0"/>
              <a:t>National Historic Geographic Information System, </a:t>
            </a:r>
            <a:r>
              <a:rPr lang="en-US" dirty="0" smtClean="0">
                <a:hlinkClick r:id="rId3"/>
              </a:rPr>
              <a:t>https</a:t>
            </a:r>
            <a:r>
              <a:rPr lang="en-US" dirty="0">
                <a:hlinkClick r:id="rId3"/>
              </a:rPr>
              <a:t>://www.nhgis.org</a:t>
            </a:r>
            <a:r>
              <a:rPr lang="en-US" dirty="0" smtClean="0">
                <a:hlinkClick r:id="rId3"/>
              </a:rPr>
              <a:t>/</a:t>
            </a:r>
            <a:r>
              <a:rPr lang="en-US" dirty="0"/>
              <a:t> , </a:t>
            </a:r>
            <a:r>
              <a:rPr lang="en-US" dirty="0">
                <a:hlinkClick r:id="rId4"/>
              </a:rPr>
              <a:t>https://</a:t>
            </a:r>
            <a:r>
              <a:rPr lang="en-US" dirty="0" smtClean="0">
                <a:hlinkClick r:id="rId4"/>
              </a:rPr>
              <a:t>www.nhgis.org/user-resources/datasets-overview</a:t>
            </a:r>
            <a:r>
              <a:rPr lang="en-US" dirty="0" smtClean="0"/>
              <a:t> </a:t>
            </a:r>
          </a:p>
          <a:p>
            <a:r>
              <a:rPr lang="en-US" dirty="0"/>
              <a:t>Code: </a:t>
            </a:r>
            <a:r>
              <a:rPr lang="en-US" dirty="0">
                <a:hlinkClick r:id="rId5"/>
              </a:rPr>
              <a:t>https://</a:t>
            </a:r>
            <a:r>
              <a:rPr lang="en-US" dirty="0" smtClean="0">
                <a:hlinkClick r:id="rId5"/>
              </a:rPr>
              <a:t>github.com/lmullen/slavery-map</a:t>
            </a:r>
            <a:r>
              <a:rPr lang="en-US" dirty="0" smtClean="0"/>
              <a:t> </a:t>
            </a:r>
            <a:endParaRPr lang="en-US" dirty="0"/>
          </a:p>
          <a:p>
            <a:r>
              <a:rPr lang="en-US" dirty="0"/>
              <a:t>Lincoln Mullen, "The Spread of U.S. Slavery, 1790–1860," interactive map, http://lincolnmullen.com/projects/slavery/, </a:t>
            </a:r>
            <a:r>
              <a:rPr lang="en-US" dirty="0" err="1"/>
              <a:t>doi</a:t>
            </a:r>
            <a:r>
              <a:rPr lang="en-US" dirty="0"/>
              <a:t>: 10.5281/zenodo.9825</a:t>
            </a:r>
            <a:r>
              <a:rPr lang="en-US" dirty="0" smtClean="0"/>
              <a:t>. </a:t>
            </a:r>
            <a:endParaRPr lang="en-US" dirty="0"/>
          </a:p>
        </p:txBody>
      </p:sp>
    </p:spTree>
    <p:extLst>
      <p:ext uri="{BB962C8B-B14F-4D97-AF65-F5344CB8AC3E}">
        <p14:creationId xmlns:p14="http://schemas.microsoft.com/office/powerpoint/2010/main" val="3853951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How Do Scholars Communicate Their Research Today?</a:t>
            </a:r>
            <a:endParaRPr lang="en-US" dirty="0">
              <a:solidFill>
                <a:schemeClr val="tx1"/>
              </a:solidFill>
            </a:endParaRP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10689" y="1784718"/>
            <a:ext cx="3614422" cy="3121547"/>
          </a:xfrm>
        </p:spPr>
      </p:pic>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37649" y="1870538"/>
            <a:ext cx="4726098" cy="3149963"/>
          </a:xfrm>
        </p:spPr>
      </p:pic>
      <p:sp>
        <p:nvSpPr>
          <p:cNvPr id="8" name="TextBox 3"/>
          <p:cNvSpPr txBox="1">
            <a:spLocks noChangeArrowheads="1"/>
          </p:cNvSpPr>
          <p:nvPr/>
        </p:nvSpPr>
        <p:spPr bwMode="auto">
          <a:xfrm>
            <a:off x="1459705" y="5200351"/>
            <a:ext cx="2743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dirty="0" smtClean="0"/>
              <a:t>Rare Book and Manuscript Library, University of Illinois Library, L. Brian Stauffer</a:t>
            </a:r>
            <a:endParaRPr lang="en-US" altLang="en-US" sz="1800" dirty="0"/>
          </a:p>
        </p:txBody>
      </p:sp>
      <p:sp>
        <p:nvSpPr>
          <p:cNvPr id="10" name="TextBox 9"/>
          <p:cNvSpPr txBox="1"/>
          <p:nvPr/>
        </p:nvSpPr>
        <p:spPr>
          <a:xfrm>
            <a:off x="6096000" y="5000297"/>
            <a:ext cx="5257800" cy="923330"/>
          </a:xfrm>
          <a:prstGeom prst="rect">
            <a:avLst/>
          </a:prstGeom>
          <a:noFill/>
        </p:spPr>
        <p:txBody>
          <a:bodyPr wrap="square" rtlCol="0">
            <a:spAutoFit/>
          </a:bodyPr>
          <a:lstStyle/>
          <a:p>
            <a:r>
              <a:rPr lang="en-US" i="1" dirty="0" smtClean="0"/>
              <a:t>Mapping St. Petersburg</a:t>
            </a:r>
            <a:r>
              <a:rPr lang="en-US" i="1" dirty="0"/>
              <a:t>, </a:t>
            </a:r>
            <a:r>
              <a:rPr lang="en-US" dirty="0"/>
              <a:t>http://www.mappingpetersburg.org/site/?page_id=120</a:t>
            </a:r>
            <a:endParaRPr lang="en-US" dirty="0"/>
          </a:p>
        </p:txBody>
      </p:sp>
    </p:spTree>
    <p:extLst>
      <p:ext uri="{BB962C8B-B14F-4D97-AF65-F5344CB8AC3E}">
        <p14:creationId xmlns:p14="http://schemas.microsoft.com/office/powerpoint/2010/main" val="7793861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smtClean="0"/>
              <a:t>2:  </a:t>
            </a:r>
            <a:r>
              <a:rPr lang="en-US" dirty="0"/>
              <a:t>Visualizing Library Collections</a:t>
            </a:r>
          </a:p>
        </p:txBody>
      </p:sp>
      <p:sp>
        <p:nvSpPr>
          <p:cNvPr id="3" name="Content Placeholder 2"/>
          <p:cNvSpPr>
            <a:spLocks noGrp="1"/>
          </p:cNvSpPr>
          <p:nvPr>
            <p:ph idx="1"/>
          </p:nvPr>
        </p:nvSpPr>
        <p:spPr>
          <a:xfrm>
            <a:off x="2057400" y="3398838"/>
            <a:ext cx="8229600" cy="4525963"/>
          </a:xfrm>
        </p:spPr>
        <p:txBody>
          <a:bodyPr>
            <a:normAutofit/>
          </a:bodyPr>
          <a:lstStyle/>
          <a:p>
            <a:r>
              <a:rPr lang="en-US" sz="2500" dirty="0" smtClean="0"/>
              <a:t>Collaboration with Library colleague and Economics PhD student</a:t>
            </a:r>
            <a:endParaRPr lang="en-US" sz="2500" dirty="0"/>
          </a:p>
          <a:p>
            <a:r>
              <a:rPr lang="en-US" sz="2500" dirty="0"/>
              <a:t>Applied and awarded a XSEDE Start Up Allocation of 30,000 SUs</a:t>
            </a:r>
          </a:p>
          <a:p>
            <a:r>
              <a:rPr lang="en-US" sz="2500" dirty="0" smtClean="0"/>
              <a:t>Worked </a:t>
            </a:r>
            <a:r>
              <a:rPr lang="en-US" sz="2500" dirty="0"/>
              <a:t>on the Nautilus supercomputing cluster at Oak Ridge National Laboratory, University of Tennessee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1679360"/>
            <a:ext cx="4419600" cy="1673441"/>
          </a:xfrm>
          <a:prstGeom prst="rect">
            <a:avLst/>
          </a:prstGeom>
        </p:spPr>
      </p:pic>
    </p:spTree>
    <p:extLst>
      <p:ext uri="{BB962C8B-B14F-4D97-AF65-F5344CB8AC3E}">
        <p14:creationId xmlns:p14="http://schemas.microsoft.com/office/powerpoint/2010/main" val="32802659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searches in OPAC != effective browsing</a:t>
            </a:r>
            <a:endParaRPr lang="en-US" dirty="0"/>
          </a:p>
        </p:txBody>
      </p:sp>
      <p:sp>
        <p:nvSpPr>
          <p:cNvPr id="3" name="Content Placeholder 2"/>
          <p:cNvSpPr>
            <a:spLocks noGrp="1"/>
          </p:cNvSpPr>
          <p:nvPr>
            <p:ph idx="1"/>
          </p:nvPr>
        </p:nvSpPr>
        <p:spPr>
          <a:xfrm>
            <a:off x="2303463" y="1882588"/>
            <a:ext cx="7581901" cy="4213412"/>
          </a:xfrm>
        </p:spPr>
        <p:txBody>
          <a:bodyPr>
            <a:normAutofit/>
          </a:bodyPr>
          <a:lstStyle/>
          <a:p>
            <a:r>
              <a:rPr lang="en-US" sz="3000" dirty="0"/>
              <a:t>Items are buried in the online catalog</a:t>
            </a:r>
          </a:p>
          <a:p>
            <a:r>
              <a:rPr lang="en-US" sz="3000" dirty="0"/>
              <a:t>Research Questions: </a:t>
            </a:r>
            <a:r>
              <a:rPr lang="en-US" dirty="0" smtClean="0"/>
              <a:t> </a:t>
            </a:r>
          </a:p>
          <a:p>
            <a:pPr lvl="1"/>
            <a:r>
              <a:rPr lang="en-US" sz="2500" dirty="0"/>
              <a:t>How do we expose the underused (“understudied”) materials in the Library collection?  </a:t>
            </a:r>
          </a:p>
          <a:p>
            <a:pPr lvl="1"/>
            <a:r>
              <a:rPr lang="en-US" sz="2500" dirty="0"/>
              <a:t>How do we facilitate serendipitous browsing in the online environment?</a:t>
            </a:r>
          </a:p>
          <a:p>
            <a:endParaRPr lang="en-US" dirty="0"/>
          </a:p>
        </p:txBody>
      </p:sp>
    </p:spTree>
    <p:extLst>
      <p:ext uri="{BB962C8B-B14F-4D97-AF65-F5344CB8AC3E}">
        <p14:creationId xmlns:p14="http://schemas.microsoft.com/office/powerpoint/2010/main" val="38374650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esearch</a:t>
            </a:r>
            <a:endParaRPr lang="en-US" dirty="0"/>
          </a:p>
        </p:txBody>
      </p:sp>
      <p:sp>
        <p:nvSpPr>
          <p:cNvPr id="3" name="Content Placeholder 2"/>
          <p:cNvSpPr>
            <a:spLocks noGrp="1"/>
          </p:cNvSpPr>
          <p:nvPr>
            <p:ph idx="1"/>
          </p:nvPr>
        </p:nvSpPr>
        <p:spPr/>
        <p:txBody>
          <a:bodyPr>
            <a:normAutofit/>
          </a:bodyPr>
          <a:lstStyle/>
          <a:p>
            <a:r>
              <a:rPr lang="en-US" sz="3000" dirty="0"/>
              <a:t>Test set: Literatures and Languages Library collection of ~40,000 </a:t>
            </a:r>
            <a:r>
              <a:rPr lang="en-US" sz="3000" dirty="0" smtClean="0"/>
              <a:t>items</a:t>
            </a:r>
          </a:p>
          <a:p>
            <a:r>
              <a:rPr lang="en-US" sz="3000" dirty="0" smtClean="0"/>
              <a:t>Eventually did the full collection of over 1 million items</a:t>
            </a:r>
            <a:endParaRPr lang="en-US" sz="3000" dirty="0"/>
          </a:p>
          <a:p>
            <a:r>
              <a:rPr lang="en-US" sz="3000" dirty="0"/>
              <a:t>Used R for computational algorithms</a:t>
            </a:r>
          </a:p>
          <a:p>
            <a:r>
              <a:rPr lang="en-US" sz="3000" dirty="0"/>
              <a:t>Use supercomputing resources to generate predictive network analyses</a:t>
            </a:r>
          </a:p>
          <a:p>
            <a:r>
              <a:rPr lang="en-US" sz="3000" dirty="0"/>
              <a:t>Visualizations generated using </a:t>
            </a:r>
            <a:r>
              <a:rPr lang="en-US" sz="3000" dirty="0" err="1"/>
              <a:t>Gephi</a:t>
            </a:r>
            <a:endParaRPr lang="en-US" sz="3000" dirty="0"/>
          </a:p>
          <a:p>
            <a:endParaRPr lang="en-US" sz="3000" dirty="0"/>
          </a:p>
          <a:p>
            <a:endParaRPr lang="en-US" dirty="0"/>
          </a:p>
          <a:p>
            <a:endParaRPr lang="en-US" dirty="0"/>
          </a:p>
        </p:txBody>
      </p:sp>
    </p:spTree>
    <p:extLst>
      <p:ext uri="{BB962C8B-B14F-4D97-AF65-F5344CB8AC3E}">
        <p14:creationId xmlns:p14="http://schemas.microsoft.com/office/powerpoint/2010/main" val="32358291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364" y="107577"/>
            <a:ext cx="8721436" cy="1653988"/>
          </a:xfrm>
        </p:spPr>
        <p:txBody>
          <a:bodyPr/>
          <a:lstStyle/>
          <a:p>
            <a:r>
              <a:rPr lang="en-US" dirty="0" smtClean="0"/>
              <a:t>social network analysis: terms</a:t>
            </a:r>
            <a:endParaRPr lang="en-US" dirty="0"/>
          </a:p>
        </p:txBody>
      </p:sp>
      <p:sp>
        <p:nvSpPr>
          <p:cNvPr id="3" name="Content Placeholder 2"/>
          <p:cNvSpPr>
            <a:spLocks noGrp="1"/>
          </p:cNvSpPr>
          <p:nvPr>
            <p:ph idx="1"/>
          </p:nvPr>
        </p:nvSpPr>
        <p:spPr>
          <a:xfrm>
            <a:off x="2303463" y="1882588"/>
            <a:ext cx="3868738" cy="4137212"/>
          </a:xfrm>
        </p:spPr>
        <p:txBody>
          <a:bodyPr>
            <a:normAutofit/>
          </a:bodyPr>
          <a:lstStyle/>
          <a:p>
            <a:r>
              <a:rPr lang="en-US" dirty="0" smtClean="0"/>
              <a:t>Network: </a:t>
            </a:r>
            <a:r>
              <a:rPr lang="en-US" dirty="0"/>
              <a:t>sets of nodes connected by </a:t>
            </a:r>
            <a:r>
              <a:rPr lang="en-US" dirty="0" smtClean="0"/>
              <a:t>edges</a:t>
            </a:r>
          </a:p>
          <a:p>
            <a:pPr lvl="1"/>
            <a:r>
              <a:rPr lang="en-US" dirty="0"/>
              <a:t>Network </a:t>
            </a:r>
            <a:r>
              <a:rPr lang="en-US" dirty="0" smtClean="0"/>
              <a:t>≡ Graph</a:t>
            </a:r>
            <a:endParaRPr lang="en-US" dirty="0"/>
          </a:p>
          <a:p>
            <a:r>
              <a:rPr lang="en-US" dirty="0" smtClean="0"/>
              <a:t>Nodes (a.k.a. vertices)</a:t>
            </a:r>
          </a:p>
          <a:p>
            <a:pPr lvl="1"/>
            <a:r>
              <a:rPr lang="en-US" dirty="0" smtClean="0"/>
              <a:t>Subject headings = nodes</a:t>
            </a:r>
          </a:p>
          <a:p>
            <a:r>
              <a:rPr lang="en-US" dirty="0" smtClean="0"/>
              <a:t>Edges: connections between nodes</a:t>
            </a:r>
          </a:p>
          <a:p>
            <a:pPr marL="68580" indent="0">
              <a:buNone/>
            </a:pPr>
            <a:endParaRPr lang="en-US" dirty="0"/>
          </a:p>
        </p:txBody>
      </p:sp>
      <p:pic>
        <p:nvPicPr>
          <p:cNvPr id="4" name="Picture 3"/>
          <p:cNvPicPr>
            <a:picLocks noChangeAspect="1"/>
          </p:cNvPicPr>
          <p:nvPr/>
        </p:nvPicPr>
        <p:blipFill>
          <a:blip r:embed="rId3"/>
          <a:stretch>
            <a:fillRect/>
          </a:stretch>
        </p:blipFill>
        <p:spPr>
          <a:xfrm>
            <a:off x="6477001" y="2209800"/>
            <a:ext cx="3668761" cy="2819400"/>
          </a:xfrm>
          <a:prstGeom prst="rect">
            <a:avLst/>
          </a:prstGeom>
        </p:spPr>
      </p:pic>
    </p:spTree>
    <p:extLst>
      <p:ext uri="{BB962C8B-B14F-4D97-AF65-F5344CB8AC3E}">
        <p14:creationId xmlns:p14="http://schemas.microsoft.com/office/powerpoint/2010/main" val="1496567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(cont.)</a:t>
            </a:r>
            <a:endParaRPr lang="en-US" dirty="0"/>
          </a:p>
        </p:txBody>
      </p:sp>
      <p:sp>
        <p:nvSpPr>
          <p:cNvPr id="3" name="Content Placeholder 2"/>
          <p:cNvSpPr>
            <a:spLocks noGrp="1"/>
          </p:cNvSpPr>
          <p:nvPr>
            <p:ph idx="1"/>
          </p:nvPr>
        </p:nvSpPr>
        <p:spPr>
          <a:xfrm>
            <a:off x="2303463" y="1882588"/>
            <a:ext cx="7581901" cy="4213412"/>
          </a:xfrm>
        </p:spPr>
        <p:txBody>
          <a:bodyPr/>
          <a:lstStyle/>
          <a:p>
            <a:r>
              <a:rPr lang="en-US" dirty="0"/>
              <a:t>Centrality: Which nodes are important in the network?</a:t>
            </a:r>
          </a:p>
          <a:p>
            <a:pPr lvl="1"/>
            <a:r>
              <a:rPr lang="en-US" dirty="0" err="1"/>
              <a:t>Betweeness</a:t>
            </a:r>
            <a:r>
              <a:rPr lang="en-US" dirty="0"/>
              <a:t> Centrality -  number of shortest paths that pass through a node</a:t>
            </a:r>
            <a:r>
              <a:rPr lang="en-US" dirty="0" smtClean="0"/>
              <a:t>.</a:t>
            </a:r>
          </a:p>
          <a:p>
            <a:r>
              <a:rPr lang="en-US" dirty="0" smtClean="0"/>
              <a:t>Modularity: edges that fall in a particular group vs. a random distribution.</a:t>
            </a:r>
          </a:p>
          <a:p>
            <a:pPr lvl="1"/>
            <a:r>
              <a:rPr lang="en-US" dirty="0" smtClean="0"/>
              <a:t>A method for detecting communities or clusters of related nodes.</a:t>
            </a:r>
            <a:endParaRPr lang="en-US" dirty="0"/>
          </a:p>
          <a:p>
            <a:endParaRPr lang="en-US" dirty="0"/>
          </a:p>
        </p:txBody>
      </p:sp>
    </p:spTree>
    <p:extLst>
      <p:ext uri="{BB962C8B-B14F-4D97-AF65-F5344CB8AC3E}">
        <p14:creationId xmlns:p14="http://schemas.microsoft.com/office/powerpoint/2010/main" val="3158188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107577"/>
            <a:ext cx="7904163" cy="1653988"/>
          </a:xfrm>
        </p:spPr>
        <p:txBody>
          <a:bodyPr/>
          <a:lstStyle/>
          <a:p>
            <a:r>
              <a:rPr lang="en-US" dirty="0" smtClean="0"/>
              <a:t>subject headings clusters</a:t>
            </a:r>
            <a:endParaRPr lang="en-US" dirty="0"/>
          </a:p>
        </p:txBody>
      </p:sp>
      <p:sp>
        <p:nvSpPr>
          <p:cNvPr id="3" name="Content Placeholder 2"/>
          <p:cNvSpPr>
            <a:spLocks noGrp="1"/>
          </p:cNvSpPr>
          <p:nvPr>
            <p:ph idx="1"/>
          </p:nvPr>
        </p:nvSpPr>
        <p:spPr/>
        <p:txBody>
          <a:bodyPr>
            <a:normAutofit/>
          </a:bodyPr>
          <a:lstStyle/>
          <a:p>
            <a:r>
              <a:rPr lang="en-US" dirty="0" smtClean="0"/>
              <a:t>Nodes</a:t>
            </a:r>
            <a:r>
              <a:rPr lang="en-US" dirty="0"/>
              <a:t>: All headings of items held in </a:t>
            </a:r>
            <a:r>
              <a:rPr lang="en-US" dirty="0" smtClean="0"/>
              <a:t>Literatures </a:t>
            </a:r>
            <a:r>
              <a:rPr lang="en-US" dirty="0"/>
              <a:t>and Languages Library.</a:t>
            </a:r>
          </a:p>
          <a:p>
            <a:r>
              <a:rPr lang="en-US" dirty="0"/>
              <a:t>110617 headings </a:t>
            </a:r>
          </a:p>
          <a:p>
            <a:r>
              <a:rPr lang="en-US" dirty="0"/>
              <a:t>675302 item connections </a:t>
            </a:r>
          </a:p>
          <a:p>
            <a:r>
              <a:rPr lang="en-US" dirty="0"/>
              <a:t>Edge Weight by # of MFHDs</a:t>
            </a:r>
          </a:p>
          <a:p>
            <a:r>
              <a:rPr lang="en-US" dirty="0"/>
              <a:t>Colors = community </a:t>
            </a:r>
            <a:r>
              <a:rPr lang="en-US" dirty="0" smtClean="0"/>
              <a:t>detection</a:t>
            </a:r>
          </a:p>
          <a:p>
            <a:r>
              <a:rPr lang="en-US" dirty="0" smtClean="0"/>
              <a:t>Research question: How to find </a:t>
            </a:r>
            <a:r>
              <a:rPr lang="en-US" dirty="0"/>
              <a:t>items that are most relevant to each </a:t>
            </a:r>
            <a:r>
              <a:rPr lang="en-US" dirty="0" smtClean="0"/>
              <a:t>other?</a:t>
            </a:r>
            <a:endParaRPr lang="en-US" dirty="0"/>
          </a:p>
          <a:p>
            <a:endParaRPr lang="en-US" dirty="0"/>
          </a:p>
        </p:txBody>
      </p:sp>
    </p:spTree>
    <p:extLst>
      <p:ext uri="{BB962C8B-B14F-4D97-AF65-F5344CB8AC3E}">
        <p14:creationId xmlns:p14="http://schemas.microsoft.com/office/powerpoint/2010/main" val="660846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813" y="456253"/>
            <a:ext cx="8789987" cy="1323041"/>
          </a:xfrm>
        </p:spPr>
        <p:txBody>
          <a:bodyPr>
            <a:noAutofit/>
          </a:bodyPr>
          <a:lstStyle/>
          <a:p>
            <a:pPr algn="l"/>
            <a:r>
              <a:rPr lang="en-US" sz="3500" dirty="0"/>
              <a:t>t</a:t>
            </a:r>
            <a:r>
              <a:rPr lang="en-US" sz="3500" b="1" dirty="0"/>
              <a:t>op 10 LCSH by </a:t>
            </a:r>
            <a:r>
              <a:rPr lang="en-US" sz="3500" dirty="0" err="1"/>
              <a:t>b</a:t>
            </a:r>
            <a:r>
              <a:rPr lang="en-US" sz="3500" b="1" dirty="0" err="1"/>
              <a:t>etweenness</a:t>
            </a:r>
            <a:r>
              <a:rPr lang="en-US" sz="3500" b="1" dirty="0"/>
              <a:t> </a:t>
            </a:r>
            <a:r>
              <a:rPr lang="en-US" sz="3500" dirty="0"/>
              <a:t>c</a:t>
            </a:r>
            <a:r>
              <a:rPr lang="en-US" sz="3500" b="1" dirty="0"/>
              <a:t>entrality </a:t>
            </a:r>
            <a:br>
              <a:rPr lang="en-US" sz="3500" b="1" dirty="0"/>
            </a:br>
            <a:endParaRPr lang="en-US" sz="3500" dirty="0"/>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4067413103"/>
              </p:ext>
            </p:extLst>
          </p:nvPr>
        </p:nvGraphicFramePr>
        <p:xfrm>
          <a:off x="2209800" y="1143001"/>
          <a:ext cx="7848600" cy="5279307"/>
        </p:xfrm>
        <a:graphic>
          <a:graphicData uri="http://schemas.openxmlformats.org/drawingml/2006/table">
            <a:tbl>
              <a:tblPr firstRow="1" bandRow="1">
                <a:tableStyleId>{00A15C55-8517-42AA-B614-E9B94910E393}</a:tableStyleId>
              </a:tblPr>
              <a:tblGrid>
                <a:gridCol w="3924300"/>
                <a:gridCol w="3924300"/>
              </a:tblGrid>
              <a:tr h="277416">
                <a:tc>
                  <a:txBody>
                    <a:bodyPr/>
                    <a:lstStyle/>
                    <a:p>
                      <a:pPr algn="l" fontAlgn="b"/>
                      <a:r>
                        <a:rPr lang="en-US" sz="2000" u="none" strike="noStrike" dirty="0" smtClean="0">
                          <a:effectLst/>
                        </a:rPr>
                        <a:t>Name</a:t>
                      </a:r>
                      <a:endParaRPr lang="en-US" sz="2000" b="1" i="0" u="none" strike="noStrike" dirty="0">
                        <a:solidFill>
                          <a:srgbClr val="000000"/>
                        </a:solidFill>
                        <a:effectLst/>
                        <a:latin typeface="Calibri"/>
                      </a:endParaRPr>
                    </a:p>
                  </a:txBody>
                  <a:tcPr marL="12700" marR="12700" marT="12700" marB="0" anchor="b"/>
                </a:tc>
                <a:tc>
                  <a:txBody>
                    <a:bodyPr/>
                    <a:lstStyle/>
                    <a:p>
                      <a:pPr algn="l" fontAlgn="b"/>
                      <a:r>
                        <a:rPr lang="en-US" sz="2000" u="none" strike="noStrike" dirty="0" err="1" smtClean="0">
                          <a:effectLst/>
                        </a:rPr>
                        <a:t>Betweenness</a:t>
                      </a:r>
                      <a:endParaRPr lang="en-US" sz="2000" b="1" i="0" u="none" strike="noStrike" dirty="0">
                        <a:solidFill>
                          <a:srgbClr val="000000"/>
                        </a:solidFill>
                        <a:effectLst/>
                        <a:latin typeface="Calibri"/>
                      </a:endParaRPr>
                    </a:p>
                  </a:txBody>
                  <a:tcPr marL="12700" marR="12700" marT="12700" marB="0" anchor="b"/>
                </a:tc>
              </a:tr>
              <a:tr h="277416">
                <a:tc>
                  <a:txBody>
                    <a:bodyPr/>
                    <a:lstStyle/>
                    <a:p>
                      <a:pPr algn="l" fontAlgn="b"/>
                      <a:r>
                        <a:rPr lang="en-US" sz="1800" u="none" strike="noStrike" dirty="0">
                          <a:effectLst/>
                        </a:rPr>
                        <a:t>Women in literature</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smtClean="0">
                          <a:effectLst/>
                        </a:rPr>
                        <a:t>231643799</a:t>
                      </a:r>
                      <a:endParaRPr lang="en-US" sz="1800" b="0" i="0" u="none" strike="noStrike" dirty="0">
                        <a:solidFill>
                          <a:schemeClr val="bg1"/>
                        </a:solidFill>
                        <a:effectLst/>
                        <a:latin typeface="Calibri"/>
                      </a:endParaRPr>
                    </a:p>
                  </a:txBody>
                  <a:tcPr marL="12700" marR="12700" marT="12700" marB="0" anchor="b"/>
                </a:tc>
              </a:tr>
              <a:tr h="277416">
                <a:tc>
                  <a:txBody>
                    <a:bodyPr/>
                    <a:lstStyle/>
                    <a:p>
                      <a:pPr algn="l" fontAlgn="b"/>
                      <a:r>
                        <a:rPr lang="en-US" sz="1800" u="none" strike="noStrike" dirty="0">
                          <a:effectLst/>
                        </a:rPr>
                        <a:t>Narration (Rhetoric)</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174533800</a:t>
                      </a:r>
                      <a:endParaRPr lang="en-US" sz="1800" b="0" i="0" u="none" strike="noStrike" dirty="0">
                        <a:solidFill>
                          <a:schemeClr val="bg1"/>
                        </a:solidFill>
                        <a:effectLst/>
                        <a:latin typeface="Calibri"/>
                      </a:endParaRPr>
                    </a:p>
                  </a:txBody>
                  <a:tcPr marL="12700" marR="12700" marT="12700" marB="0" anchor="b"/>
                </a:tc>
              </a:tr>
              <a:tr h="277416">
                <a:tc>
                  <a:txBody>
                    <a:bodyPr/>
                    <a:lstStyle/>
                    <a:p>
                      <a:pPr algn="l" fontAlgn="b"/>
                      <a:r>
                        <a:rPr lang="en-US" sz="1800" u="none" strike="noStrike" dirty="0">
                          <a:effectLst/>
                        </a:rPr>
                        <a:t>Sex role in Literature</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145344899</a:t>
                      </a:r>
                      <a:endParaRPr lang="en-US" sz="1800" b="0" i="0" u="none" strike="noStrike" dirty="0">
                        <a:solidFill>
                          <a:schemeClr val="bg1"/>
                        </a:solidFill>
                        <a:effectLst/>
                        <a:latin typeface="Calibri"/>
                      </a:endParaRPr>
                    </a:p>
                  </a:txBody>
                  <a:tcPr marL="12700" marR="12700" marT="12700" marB="0" anchor="b"/>
                </a:tc>
              </a:tr>
              <a:tr h="693540">
                <a:tc>
                  <a:txBody>
                    <a:bodyPr/>
                    <a:lstStyle/>
                    <a:p>
                      <a:pPr algn="l" fontAlgn="b"/>
                      <a:r>
                        <a:rPr lang="en-US" sz="1800" u="none" strike="noStrike" dirty="0">
                          <a:effectLst/>
                        </a:rPr>
                        <a:t>English literature--Early modern, 1500-1700--History and criticism</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119439534</a:t>
                      </a:r>
                      <a:endParaRPr lang="en-US" sz="1800" b="0" i="0" u="none" strike="noStrike" dirty="0">
                        <a:solidFill>
                          <a:schemeClr val="bg1"/>
                        </a:solidFill>
                        <a:effectLst/>
                        <a:latin typeface="Calibri"/>
                      </a:endParaRPr>
                    </a:p>
                  </a:txBody>
                  <a:tcPr marL="12700" marR="12700" marT="12700" marB="0" anchor="b"/>
                </a:tc>
              </a:tr>
              <a:tr h="277416">
                <a:tc>
                  <a:txBody>
                    <a:bodyPr/>
                    <a:lstStyle/>
                    <a:p>
                      <a:pPr algn="l" fontAlgn="b"/>
                      <a:r>
                        <a:rPr lang="en-US" sz="1800" u="none" strike="noStrike" dirty="0">
                          <a:effectLst/>
                        </a:rPr>
                        <a:t>Film</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98546684</a:t>
                      </a:r>
                      <a:endParaRPr lang="en-US" sz="1800" b="0" i="0" u="none" strike="noStrike" dirty="0">
                        <a:solidFill>
                          <a:schemeClr val="bg1"/>
                        </a:solidFill>
                        <a:effectLst/>
                        <a:latin typeface="Calibri"/>
                      </a:endParaRPr>
                    </a:p>
                  </a:txBody>
                  <a:tcPr marL="12700" marR="12700" marT="12700" marB="0" anchor="b"/>
                </a:tc>
              </a:tr>
              <a:tr h="693540">
                <a:tc>
                  <a:txBody>
                    <a:bodyPr/>
                    <a:lstStyle/>
                    <a:p>
                      <a:pPr algn="l" fontAlgn="b"/>
                      <a:r>
                        <a:rPr lang="en-US" sz="1800" u="none" strike="noStrike" dirty="0">
                          <a:effectLst/>
                        </a:rPr>
                        <a:t>English literature--19th century--History and criticism</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90429676</a:t>
                      </a:r>
                      <a:endParaRPr lang="en-US" sz="1800" b="0" i="0" u="none" strike="noStrike" dirty="0">
                        <a:solidFill>
                          <a:schemeClr val="bg1"/>
                        </a:solidFill>
                        <a:effectLst/>
                        <a:latin typeface="Calibri"/>
                      </a:endParaRPr>
                    </a:p>
                  </a:txBody>
                  <a:tcPr marL="12700" marR="12700" marT="12700" marB="0" anchor="b"/>
                </a:tc>
              </a:tr>
              <a:tr h="693540">
                <a:tc>
                  <a:txBody>
                    <a:bodyPr/>
                    <a:lstStyle/>
                    <a:p>
                      <a:pPr algn="l" fontAlgn="b"/>
                      <a:r>
                        <a:rPr lang="en-US" sz="1800" u="none" strike="noStrike" dirty="0">
                          <a:effectLst/>
                        </a:rPr>
                        <a:t>American fiction--20th century--History and criticism</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84344961</a:t>
                      </a:r>
                      <a:endParaRPr lang="en-US" sz="1800" b="0" i="0" u="none" strike="noStrike" dirty="0">
                        <a:solidFill>
                          <a:schemeClr val="bg1"/>
                        </a:solidFill>
                        <a:effectLst/>
                        <a:latin typeface="Calibri"/>
                      </a:endParaRPr>
                    </a:p>
                  </a:txBody>
                  <a:tcPr marL="12700" marR="12700" marT="12700" marB="0" anchor="b"/>
                </a:tc>
              </a:tr>
              <a:tr h="277416">
                <a:tc>
                  <a:txBody>
                    <a:bodyPr/>
                    <a:lstStyle/>
                    <a:p>
                      <a:pPr algn="l" fontAlgn="b"/>
                      <a:r>
                        <a:rPr lang="en-US" sz="1800" u="none" strike="noStrike" dirty="0">
                          <a:effectLst/>
                        </a:rPr>
                        <a:t>Self in Literature</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83412681</a:t>
                      </a:r>
                      <a:endParaRPr lang="en-US" sz="1800" b="0" i="0" u="none" strike="noStrike" dirty="0">
                        <a:solidFill>
                          <a:schemeClr val="bg1"/>
                        </a:solidFill>
                        <a:effectLst/>
                        <a:latin typeface="Calibri"/>
                      </a:endParaRPr>
                    </a:p>
                  </a:txBody>
                  <a:tcPr marL="12700" marR="12700" marT="12700" marB="0" anchor="b"/>
                </a:tc>
              </a:tr>
              <a:tr h="693540">
                <a:tc>
                  <a:txBody>
                    <a:bodyPr/>
                    <a:lstStyle/>
                    <a:p>
                      <a:pPr algn="l" fontAlgn="b"/>
                      <a:r>
                        <a:rPr lang="en-US" sz="1800" u="none" strike="noStrike" dirty="0">
                          <a:effectLst/>
                        </a:rPr>
                        <a:t>American literature--20th century--History and criticism</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78992556</a:t>
                      </a:r>
                      <a:endParaRPr lang="en-US" sz="1800" b="0" i="0" u="none" strike="noStrike" dirty="0">
                        <a:solidFill>
                          <a:schemeClr val="bg1"/>
                        </a:solidFill>
                        <a:effectLst/>
                        <a:latin typeface="Calibri"/>
                      </a:endParaRPr>
                    </a:p>
                  </a:txBody>
                  <a:tcPr marL="12700" marR="12700" marT="12700" marB="0" anchor="b"/>
                </a:tc>
              </a:tr>
              <a:tr h="277416">
                <a:tc>
                  <a:txBody>
                    <a:bodyPr/>
                    <a:lstStyle/>
                    <a:p>
                      <a:pPr algn="l" fontAlgn="b"/>
                      <a:r>
                        <a:rPr lang="en-US" sz="1800" u="none" strike="noStrike" dirty="0">
                          <a:effectLst/>
                        </a:rPr>
                        <a:t>Sociolinguistics</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73889793</a:t>
                      </a:r>
                      <a:endParaRPr lang="en-US" sz="1800" b="0" i="0" u="none" strike="noStrike" dirty="0">
                        <a:solidFill>
                          <a:schemeClr val="bg1"/>
                        </a:solidFill>
                        <a:effectLst/>
                        <a:latin typeface="Calibri"/>
                      </a:endParaRPr>
                    </a:p>
                  </a:txBody>
                  <a:tcPr marL="12700" marR="12700" marT="12700" marB="0" anchor="b"/>
                </a:tc>
              </a:tr>
              <a:tr h="465527">
                <a:tc>
                  <a:txBody>
                    <a:bodyPr/>
                    <a:lstStyle/>
                    <a:p>
                      <a:pPr algn="l" fontAlgn="b"/>
                      <a:r>
                        <a:rPr lang="en-US" sz="1800" u="none" strike="noStrike" dirty="0">
                          <a:effectLst/>
                        </a:rPr>
                        <a:t>African Americans in literature</a:t>
                      </a:r>
                      <a:endParaRPr lang="en-US" sz="1800" b="0" i="0" u="none" strike="noStrike" dirty="0">
                        <a:solidFill>
                          <a:schemeClr val="bg1"/>
                        </a:solidFill>
                        <a:effectLst/>
                        <a:latin typeface="Calibri"/>
                      </a:endParaRPr>
                    </a:p>
                  </a:txBody>
                  <a:tcPr marL="12700" marR="12700" marT="12700" marB="0" anchor="b"/>
                </a:tc>
                <a:tc>
                  <a:txBody>
                    <a:bodyPr/>
                    <a:lstStyle/>
                    <a:p>
                      <a:pPr algn="r" fontAlgn="b"/>
                      <a:r>
                        <a:rPr lang="en-US" sz="1800" u="none" strike="noStrike" dirty="0">
                          <a:effectLst/>
                        </a:rPr>
                        <a:t>73436225</a:t>
                      </a:r>
                      <a:endParaRPr lang="en-US" sz="1800" b="0" i="0" u="none" strike="noStrike" dirty="0">
                        <a:solidFill>
                          <a:schemeClr val="bg1"/>
                        </a:solidFill>
                        <a:effectLst/>
                        <a:latin typeface="Calibri"/>
                      </a:endParaRPr>
                    </a:p>
                  </a:txBody>
                  <a:tcPr marL="12700" marR="12700" marT="12700" marB="0" anchor="b"/>
                </a:tc>
              </a:tr>
            </a:tbl>
          </a:graphicData>
        </a:graphic>
      </p:graphicFrame>
      <p:sp>
        <p:nvSpPr>
          <p:cNvPr id="4" name="Rectangle 3"/>
          <p:cNvSpPr/>
          <p:nvPr/>
        </p:nvSpPr>
        <p:spPr>
          <a:xfrm>
            <a:off x="1796216" y="22108775"/>
            <a:ext cx="7449207" cy="87490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5" name="Table 4"/>
          <p:cNvGraphicFramePr>
            <a:graphicFrameLocks noGrp="1"/>
          </p:cNvGraphicFramePr>
          <p:nvPr>
            <p:extLst/>
          </p:nvPr>
        </p:nvGraphicFramePr>
        <p:xfrm>
          <a:off x="2613372" y="23499512"/>
          <a:ext cx="6351952" cy="7157629"/>
        </p:xfrm>
        <a:graphic>
          <a:graphicData uri="http://schemas.openxmlformats.org/drawingml/2006/table">
            <a:tbl>
              <a:tblPr/>
              <a:tblGrid>
                <a:gridCol w="4174140"/>
                <a:gridCol w="2177812"/>
              </a:tblGrid>
              <a:tr h="513208">
                <a:tc>
                  <a:txBody>
                    <a:bodyPr/>
                    <a:lstStyle/>
                    <a:p>
                      <a:pPr algn="l" fontAlgn="b"/>
                      <a:r>
                        <a:rPr lang="en-US" sz="2000" b="1" i="0" u="none" strike="noStrike" dirty="0" smtClean="0">
                          <a:solidFill>
                            <a:srgbClr val="000000"/>
                          </a:solidFill>
                          <a:effectLst/>
                          <a:latin typeface="Calibri"/>
                        </a:rPr>
                        <a:t>Name</a:t>
                      </a:r>
                      <a:endParaRPr lang="en-US" sz="2000" b="1" i="0" u="none" strike="noStrike" dirty="0">
                        <a:solidFill>
                          <a:srgbClr val="000000"/>
                        </a:solidFill>
                        <a:effectLst/>
                        <a:latin typeface="Calibri"/>
                      </a:endParaRPr>
                    </a:p>
                  </a:txBody>
                  <a:tcPr marL="12700" marR="12700" marT="12700"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l" fontAlgn="b"/>
                      <a:r>
                        <a:rPr lang="en-US" sz="2000" b="1" i="0" u="none" strike="noStrike" dirty="0" err="1" smtClean="0">
                          <a:solidFill>
                            <a:srgbClr val="000000"/>
                          </a:solidFill>
                          <a:effectLst/>
                          <a:latin typeface="Calibri"/>
                        </a:rPr>
                        <a:t>Betweenness</a:t>
                      </a:r>
                      <a:endParaRPr lang="en-US" sz="2000" b="1" i="0" u="none" strike="noStrike" dirty="0">
                        <a:solidFill>
                          <a:srgbClr val="000000"/>
                        </a:solidFill>
                        <a:effectLst/>
                        <a:latin typeface="Calibri"/>
                      </a:endParaRPr>
                    </a:p>
                  </a:txBody>
                  <a:tcPr marL="12700" marR="12700" marT="12700"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Women in literature</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smtClean="0">
                          <a:solidFill>
                            <a:srgbClr val="000000"/>
                          </a:solidFill>
                          <a:effectLst/>
                          <a:latin typeface="Calibri"/>
                        </a:rPr>
                        <a:t>231643799</a:t>
                      </a:r>
                      <a:endParaRPr lang="en-US" sz="2000" b="0" i="0" u="none" strike="noStrike" dirty="0">
                        <a:solidFill>
                          <a:srgbClr val="000000"/>
                        </a:solidFill>
                        <a:effectLst/>
                        <a:latin typeface="Calibri"/>
                      </a:endParaRP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Narration (Rhetoric)</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174533800</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Sex role in Literature</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145344899</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977894">
                <a:tc>
                  <a:txBody>
                    <a:bodyPr/>
                    <a:lstStyle/>
                    <a:p>
                      <a:pPr algn="l" fontAlgn="b"/>
                      <a:r>
                        <a:rPr lang="en-US" sz="2000" b="0" i="0" u="none" strike="noStrike" dirty="0">
                          <a:solidFill>
                            <a:srgbClr val="000000"/>
                          </a:solidFill>
                          <a:effectLst/>
                          <a:latin typeface="Calibri"/>
                        </a:rPr>
                        <a:t>English literature--Early modern, 1500-1700--History and criticism</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119439534</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Film</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98546684</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91357">
                <a:tc>
                  <a:txBody>
                    <a:bodyPr/>
                    <a:lstStyle/>
                    <a:p>
                      <a:pPr algn="l" fontAlgn="b"/>
                      <a:r>
                        <a:rPr lang="en-US" sz="2000" b="0" i="0" u="none" strike="noStrike" dirty="0">
                          <a:solidFill>
                            <a:srgbClr val="000000"/>
                          </a:solidFill>
                          <a:effectLst/>
                          <a:latin typeface="Calibri"/>
                        </a:rPr>
                        <a:t>English literature--19th century--History and criticism</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90429676</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91357">
                <a:tc>
                  <a:txBody>
                    <a:bodyPr/>
                    <a:lstStyle/>
                    <a:p>
                      <a:pPr algn="l" fontAlgn="b"/>
                      <a:r>
                        <a:rPr lang="en-US" sz="2000" b="0" i="0" u="none" strike="noStrike" dirty="0">
                          <a:solidFill>
                            <a:srgbClr val="000000"/>
                          </a:solidFill>
                          <a:effectLst/>
                          <a:latin typeface="Calibri"/>
                        </a:rPr>
                        <a:t>American fiction--20th century--History and criticism</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84344961</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Self in Literature</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83412681</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91357">
                <a:tc>
                  <a:txBody>
                    <a:bodyPr/>
                    <a:lstStyle/>
                    <a:p>
                      <a:pPr algn="l" fontAlgn="b"/>
                      <a:r>
                        <a:rPr lang="en-US" sz="2000" b="0" i="0" u="none" strike="noStrike" dirty="0">
                          <a:solidFill>
                            <a:srgbClr val="000000"/>
                          </a:solidFill>
                          <a:effectLst/>
                          <a:latin typeface="Calibri"/>
                        </a:rPr>
                        <a:t>American literature--20th century--History and criticism</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78992556</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Sociolinguistics</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a:rPr>
                        <a:t>73889793</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13208">
                <a:tc>
                  <a:txBody>
                    <a:bodyPr/>
                    <a:lstStyle/>
                    <a:p>
                      <a:pPr algn="l" fontAlgn="b"/>
                      <a:r>
                        <a:rPr lang="en-US" sz="2000" b="0" i="0" u="none" strike="noStrike" dirty="0">
                          <a:solidFill>
                            <a:srgbClr val="000000"/>
                          </a:solidFill>
                          <a:effectLst/>
                          <a:latin typeface="Calibri"/>
                        </a:rPr>
                        <a:t>African Americans in literature</a:t>
                      </a:r>
                    </a:p>
                  </a:txBody>
                  <a:tcPr marL="12700" marR="12700" marT="12700"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r" fontAlgn="b"/>
                      <a:r>
                        <a:rPr lang="en-US" sz="2000" b="0" i="0" u="none" strike="noStrike" dirty="0">
                          <a:solidFill>
                            <a:srgbClr val="000000"/>
                          </a:solidFill>
                          <a:effectLst/>
                          <a:latin typeface="Calibri"/>
                        </a:rPr>
                        <a:t>73436225</a:t>
                      </a:r>
                    </a:p>
                  </a:txBody>
                  <a:tcPr marL="12700" marR="12700" marT="12700" marB="0" anchor="b">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a:noFill/>
                    </a:lnB>
                  </a:tcPr>
                </a:tc>
              </a:tr>
            </a:tbl>
          </a:graphicData>
        </a:graphic>
      </p:graphicFrame>
      <p:sp>
        <p:nvSpPr>
          <p:cNvPr id="6" name="TextBox 5"/>
          <p:cNvSpPr txBox="1"/>
          <p:nvPr/>
        </p:nvSpPr>
        <p:spPr>
          <a:xfrm>
            <a:off x="2613373" y="22264673"/>
            <a:ext cx="5417965" cy="1200329"/>
          </a:xfrm>
          <a:prstGeom prst="rect">
            <a:avLst/>
          </a:prstGeom>
          <a:noFill/>
        </p:spPr>
        <p:txBody>
          <a:bodyPr wrap="square" rtlCol="0">
            <a:spAutoFit/>
          </a:bodyPr>
          <a:lstStyle/>
          <a:p>
            <a:pPr algn="ctr"/>
            <a:r>
              <a:rPr lang="en-US" sz="3600" b="1" dirty="0"/>
              <a:t>Top 10 LCSH by </a:t>
            </a:r>
          </a:p>
          <a:p>
            <a:pPr algn="ctr"/>
            <a:r>
              <a:rPr lang="en-US" sz="3600" b="1" dirty="0" err="1"/>
              <a:t>Betweenness</a:t>
            </a:r>
            <a:r>
              <a:rPr lang="en-US" sz="3600" b="1" dirty="0"/>
              <a:t> Centrality </a:t>
            </a:r>
          </a:p>
        </p:txBody>
      </p:sp>
    </p:spTree>
    <p:extLst>
      <p:ext uri="{BB962C8B-B14F-4D97-AF65-F5344CB8AC3E}">
        <p14:creationId xmlns:p14="http://schemas.microsoft.com/office/powerpoint/2010/main" val="25072667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m</a:t>
            </a:r>
            <a:r>
              <a:rPr lang="en-US" dirty="0" smtClean="0"/>
              <a:t>ethod</a:t>
            </a:r>
            <a:endParaRPr lang="en-US" dirty="0"/>
          </a:p>
        </p:txBody>
      </p:sp>
      <p:sp>
        <p:nvSpPr>
          <p:cNvPr id="3" name="Content Placeholder 2"/>
          <p:cNvSpPr>
            <a:spLocks noGrp="1"/>
          </p:cNvSpPr>
          <p:nvPr>
            <p:ph idx="1"/>
          </p:nvPr>
        </p:nvSpPr>
        <p:spPr>
          <a:xfrm>
            <a:off x="2362201" y="1229436"/>
            <a:ext cx="7581901" cy="5181600"/>
          </a:xfrm>
        </p:spPr>
        <p:txBody>
          <a:bodyPr>
            <a:normAutofit fontScale="92500" lnSpcReduction="10000"/>
          </a:bodyPr>
          <a:lstStyle/>
          <a:p>
            <a:r>
              <a:rPr lang="en-US" sz="3200" dirty="0"/>
              <a:t>Export data from OPAC into </a:t>
            </a:r>
            <a:r>
              <a:rPr lang="en-US" sz="3200" dirty="0" err="1"/>
              <a:t>tsv</a:t>
            </a:r>
            <a:r>
              <a:rPr lang="en-US" sz="3200" dirty="0"/>
              <a:t> files</a:t>
            </a:r>
          </a:p>
          <a:p>
            <a:r>
              <a:rPr lang="en-US" sz="3200" dirty="0"/>
              <a:t>Transfer data to XSEDE - Nautilus</a:t>
            </a:r>
          </a:p>
          <a:p>
            <a:r>
              <a:rPr lang="en-US" sz="3200" dirty="0"/>
              <a:t>Import data from </a:t>
            </a:r>
            <a:r>
              <a:rPr lang="en-US" sz="3200" dirty="0" err="1"/>
              <a:t>tsv</a:t>
            </a:r>
            <a:r>
              <a:rPr lang="en-US" sz="3200" dirty="0"/>
              <a:t> into R</a:t>
            </a:r>
          </a:p>
          <a:p>
            <a:r>
              <a:rPr lang="en-US" sz="3200" dirty="0"/>
              <a:t>Manipulate data frame with </a:t>
            </a:r>
            <a:r>
              <a:rPr lang="en-US" sz="3200" dirty="0" err="1"/>
              <a:t>iGraph</a:t>
            </a:r>
            <a:endParaRPr lang="en-US" sz="3200" dirty="0"/>
          </a:p>
          <a:p>
            <a:r>
              <a:rPr lang="en-US" sz="3200" dirty="0"/>
              <a:t>Export </a:t>
            </a:r>
            <a:r>
              <a:rPr lang="en-US" sz="3200" dirty="0" err="1"/>
              <a:t>iGraph</a:t>
            </a:r>
            <a:r>
              <a:rPr lang="en-US" sz="3200" dirty="0"/>
              <a:t> object to </a:t>
            </a:r>
            <a:r>
              <a:rPr lang="en-US" sz="3200" dirty="0" err="1"/>
              <a:t>graphml</a:t>
            </a:r>
            <a:endParaRPr lang="en-US" sz="3200" dirty="0"/>
          </a:p>
          <a:p>
            <a:r>
              <a:rPr lang="en-US" sz="3200" dirty="0"/>
              <a:t>Import </a:t>
            </a:r>
            <a:r>
              <a:rPr lang="en-US" sz="3200" dirty="0" err="1"/>
              <a:t>graphml</a:t>
            </a:r>
            <a:r>
              <a:rPr lang="en-US" sz="3200" dirty="0"/>
              <a:t> into </a:t>
            </a:r>
            <a:r>
              <a:rPr lang="en-US" sz="3200" dirty="0" err="1"/>
              <a:t>Gephi</a:t>
            </a:r>
            <a:endParaRPr lang="en-US" sz="3200" dirty="0"/>
          </a:p>
          <a:p>
            <a:r>
              <a:rPr lang="en-US" sz="3200" dirty="0"/>
              <a:t>Calculate </a:t>
            </a:r>
            <a:r>
              <a:rPr lang="en-US" sz="3200" dirty="0" err="1"/>
              <a:t>betweeness</a:t>
            </a:r>
            <a:r>
              <a:rPr lang="en-US" sz="3200" dirty="0"/>
              <a:t>, closeness, eccentricity, modularity in </a:t>
            </a:r>
            <a:r>
              <a:rPr lang="en-US" sz="3200" dirty="0" err="1"/>
              <a:t>Gephi</a:t>
            </a:r>
            <a:endParaRPr lang="en-US" sz="3200" dirty="0"/>
          </a:p>
          <a:p>
            <a:r>
              <a:rPr lang="en-US" sz="3200" dirty="0" err="1"/>
              <a:t>OpenOrd</a:t>
            </a:r>
            <a:r>
              <a:rPr lang="en-US" sz="3200" dirty="0"/>
              <a:t> layout</a:t>
            </a:r>
          </a:p>
          <a:p>
            <a:r>
              <a:rPr lang="en-US" sz="3200" dirty="0"/>
              <a:t>Export image</a:t>
            </a:r>
          </a:p>
          <a:p>
            <a:endParaRPr lang="en-US" dirty="0"/>
          </a:p>
        </p:txBody>
      </p:sp>
    </p:spTree>
    <p:extLst>
      <p:ext uri="{BB962C8B-B14F-4D97-AF65-F5344CB8AC3E}">
        <p14:creationId xmlns:p14="http://schemas.microsoft.com/office/powerpoint/2010/main" val="2837612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9637" y="5698"/>
            <a:ext cx="9136205" cy="68523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48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Clusters</a:t>
            </a:r>
            <a:endParaRPr lang="en-US" dirty="0"/>
          </a:p>
        </p:txBody>
      </p:sp>
      <p:sp>
        <p:nvSpPr>
          <p:cNvPr id="3" name="Content Placeholder 2"/>
          <p:cNvSpPr>
            <a:spLocks noGrp="1"/>
          </p:cNvSpPr>
          <p:nvPr>
            <p:ph idx="1"/>
          </p:nvPr>
        </p:nvSpPr>
        <p:spPr>
          <a:xfrm>
            <a:off x="2286000" y="1676400"/>
            <a:ext cx="2362200" cy="4724400"/>
          </a:xfrm>
        </p:spPr>
        <p:txBody>
          <a:bodyPr>
            <a:normAutofit fontScale="92500" lnSpcReduction="10000"/>
          </a:bodyPr>
          <a:lstStyle/>
          <a:p>
            <a:r>
              <a:rPr lang="en-US" dirty="0" smtClean="0"/>
              <a:t>Communities or Modules</a:t>
            </a:r>
          </a:p>
          <a:p>
            <a:r>
              <a:rPr lang="en-US" dirty="0" smtClean="0"/>
              <a:t>Largest cluster 1393: ‘English Literature’ </a:t>
            </a:r>
          </a:p>
          <a:p>
            <a:r>
              <a:rPr lang="en-US" dirty="0" smtClean="0"/>
              <a:t>28.23% nodes</a:t>
            </a:r>
          </a:p>
          <a:p>
            <a:r>
              <a:rPr lang="en-US" dirty="0" smtClean="0"/>
              <a:t>35.86% edges</a:t>
            </a:r>
          </a:p>
          <a:p>
            <a:r>
              <a:rPr lang="en-US" dirty="0" err="1" smtClean="0"/>
              <a:t>Sigma.js</a:t>
            </a:r>
            <a:r>
              <a:rPr lang="en-US" dirty="0" smtClean="0"/>
              <a:t> demo</a:t>
            </a:r>
            <a:endParaRPr lang="en-US" dirty="0"/>
          </a:p>
        </p:txBody>
      </p:sp>
      <p:pic>
        <p:nvPicPr>
          <p:cNvPr id="4" name="Picture 3" descr="1393_modular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676400"/>
            <a:ext cx="5588000" cy="4191000"/>
          </a:xfrm>
          <a:prstGeom prst="rect">
            <a:avLst/>
          </a:prstGeom>
        </p:spPr>
      </p:pic>
    </p:spTree>
    <p:extLst>
      <p:ext uri="{BB962C8B-B14F-4D97-AF65-F5344CB8AC3E}">
        <p14:creationId xmlns:p14="http://schemas.microsoft.com/office/powerpoint/2010/main" val="3306923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prstGeom prst="rect">
            <a:avLst/>
          </a:prstGeom>
        </p:spPr>
        <p:txBody>
          <a:bodyPr vert="horz" lIns="121900" tIns="121900" rIns="121900" bIns="121900" rtlCol="0" anchor="t" anchorCtr="0">
            <a:noAutofit/>
          </a:bodyPr>
          <a:lstStyle/>
          <a:p>
            <a:r>
              <a:rPr lang="en" dirty="0" smtClean="0"/>
              <a:t>Scholarly Communications are transforming…</a:t>
            </a:r>
            <a:endParaRPr lang="en" dirty="0"/>
          </a:p>
        </p:txBody>
      </p:sp>
      <p:sp>
        <p:nvSpPr>
          <p:cNvPr id="72" name="Shape 72"/>
          <p:cNvSpPr txBox="1">
            <a:spLocks noGrp="1"/>
          </p:cNvSpPr>
          <p:nvPr>
            <p:ph type="body" idx="1"/>
          </p:nvPr>
        </p:nvSpPr>
        <p:spPr>
          <a:prstGeom prst="rect">
            <a:avLst/>
          </a:prstGeom>
        </p:spPr>
        <p:txBody>
          <a:bodyPr vert="horz" lIns="121900" tIns="121900" rIns="121900" bIns="121900" rtlCol="0" anchor="t" anchorCtr="0">
            <a:noAutofit/>
          </a:bodyPr>
          <a:lstStyle/>
          <a:p>
            <a:pPr>
              <a:buNone/>
            </a:pPr>
            <a:r>
              <a:rPr lang="en" dirty="0"/>
              <a:t>“Many meaningful outcomes of computationally intensive research, such as data-rich visualizations, cannot be distilled into conference presentations, journal articles, or monographs. Taking advantage of current web technologies, leaders in the academic </a:t>
            </a:r>
            <a:r>
              <a:rPr lang="en" dirty="0" smtClean="0"/>
              <a:t>sector </a:t>
            </a:r>
            <a:r>
              <a:rPr lang="en" dirty="0"/>
              <a:t>can create new models for publication that incorporate rigorous review processes while at the same time inviting diverse data-rich and multimedia contributions to the academic record</a:t>
            </a:r>
            <a:r>
              <a:rPr lang="en" dirty="0" smtClean="0"/>
              <a:t>.”</a:t>
            </a:r>
          </a:p>
          <a:p>
            <a:pPr>
              <a:buNone/>
            </a:pPr>
            <a:endParaRPr lang="en" dirty="0"/>
          </a:p>
          <a:p>
            <a:pPr>
              <a:buNone/>
            </a:pPr>
            <a:r>
              <a:rPr lang="en" b="1" dirty="0"/>
              <a:t>Williford, Henry, and Friedlander, </a:t>
            </a:r>
            <a:r>
              <a:rPr lang="en" b="1" i="1" dirty="0"/>
              <a:t>One Culture: Computationally Intensive Research in the Humanities and Social Sciences, A Report on the Experience of the first Respondents to the Digging into Data Challenge </a:t>
            </a:r>
            <a:endParaRPr lang="en" b="1" dirty="0"/>
          </a:p>
        </p:txBody>
      </p:sp>
    </p:spTree>
    <p:extLst>
      <p:ext uri="{BB962C8B-B14F-4D97-AF65-F5344CB8AC3E}">
        <p14:creationId xmlns:p14="http://schemas.microsoft.com/office/powerpoint/2010/main" val="2024528028"/>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mallnetworksetup.png"/>
          <p:cNvPicPr>
            <a:picLocks noChangeAspect="1"/>
          </p:cNvPicPr>
          <p:nvPr/>
        </p:nvPicPr>
        <p:blipFill rotWithShape="1">
          <a:blip r:embed="rId2">
            <a:extLst>
              <a:ext uri="{28A0092B-C50C-407E-A947-70E740481C1C}">
                <a14:useLocalDpi xmlns:a14="http://schemas.microsoft.com/office/drawing/2010/main" val="0"/>
              </a:ext>
            </a:extLst>
          </a:blip>
          <a:srcRect t="33986" r="28729"/>
          <a:stretch/>
        </p:blipFill>
        <p:spPr>
          <a:xfrm>
            <a:off x="2819400" y="1600200"/>
            <a:ext cx="6934200" cy="4817060"/>
          </a:xfrm>
          <a:prstGeom prst="rect">
            <a:avLst/>
          </a:prstGeom>
        </p:spPr>
      </p:pic>
      <p:sp>
        <p:nvSpPr>
          <p:cNvPr id="2" name="Title 1"/>
          <p:cNvSpPr>
            <a:spLocks noGrp="1"/>
          </p:cNvSpPr>
          <p:nvPr>
            <p:ph type="title"/>
          </p:nvPr>
        </p:nvSpPr>
        <p:spPr>
          <a:xfrm>
            <a:off x="2286001" y="152400"/>
            <a:ext cx="7581901" cy="1653988"/>
          </a:xfrm>
        </p:spPr>
        <p:txBody>
          <a:bodyPr/>
          <a:lstStyle/>
          <a:p>
            <a:r>
              <a:rPr lang="en-US" dirty="0" smtClean="0"/>
              <a:t>Isolated Component</a:t>
            </a:r>
            <a:endParaRPr lang="en-US" dirty="0"/>
          </a:p>
        </p:txBody>
      </p:sp>
      <p:sp>
        <p:nvSpPr>
          <p:cNvPr id="5" name="Oval 4"/>
          <p:cNvSpPr/>
          <p:nvPr/>
        </p:nvSpPr>
        <p:spPr>
          <a:xfrm>
            <a:off x="8991600" y="1828800"/>
            <a:ext cx="762000" cy="969616"/>
          </a:xfrm>
          <a:prstGeom prst="ellipse">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356947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Isolated Component</a:t>
            </a:r>
            <a:endParaRPr lang="en-US" dirty="0"/>
          </a:p>
        </p:txBody>
      </p:sp>
      <p:sp>
        <p:nvSpPr>
          <p:cNvPr id="3" name="Content Placeholder 2"/>
          <p:cNvSpPr>
            <a:spLocks noGrp="1"/>
          </p:cNvSpPr>
          <p:nvPr>
            <p:ph idx="1"/>
          </p:nvPr>
        </p:nvSpPr>
        <p:spPr>
          <a:xfrm>
            <a:off x="2303463" y="1882588"/>
            <a:ext cx="7581901" cy="1013012"/>
          </a:xfrm>
        </p:spPr>
        <p:txBody>
          <a:bodyPr/>
          <a:lstStyle/>
          <a:p>
            <a:r>
              <a:rPr lang="en-US" dirty="0"/>
              <a:t>http://</a:t>
            </a:r>
            <a:r>
              <a:rPr lang="en-US" dirty="0" err="1"/>
              <a:t>vufind.carli.illinois.edu</a:t>
            </a:r>
            <a:r>
              <a:rPr lang="en-US" dirty="0"/>
              <a:t>/</a:t>
            </a:r>
            <a:r>
              <a:rPr lang="en-US" dirty="0" err="1"/>
              <a:t>vf-uiu</a:t>
            </a:r>
            <a:r>
              <a:rPr lang="en-US" dirty="0"/>
              <a:t>/Record/uiu_6821115/Details</a:t>
            </a:r>
          </a:p>
        </p:txBody>
      </p:sp>
      <p:pic>
        <p:nvPicPr>
          <p:cNvPr id="4" name="Picture 3" descr="smallnetworkexample.png"/>
          <p:cNvPicPr>
            <a:picLocks noChangeAspect="1"/>
          </p:cNvPicPr>
          <p:nvPr/>
        </p:nvPicPr>
        <p:blipFill rotWithShape="1">
          <a:blip r:embed="rId2">
            <a:extLst>
              <a:ext uri="{28A0092B-C50C-407E-A947-70E740481C1C}">
                <a14:useLocalDpi xmlns:a14="http://schemas.microsoft.com/office/drawing/2010/main" val="0"/>
              </a:ext>
            </a:extLst>
          </a:blip>
          <a:srcRect l="11752" t="25421" r="25067" b="29838"/>
          <a:stretch/>
        </p:blipFill>
        <p:spPr>
          <a:xfrm>
            <a:off x="1981201" y="2971800"/>
            <a:ext cx="8017323" cy="3408764"/>
          </a:xfrm>
          <a:prstGeom prst="rect">
            <a:avLst/>
          </a:prstGeom>
        </p:spPr>
      </p:pic>
    </p:spTree>
    <p:extLst>
      <p:ext uri="{BB962C8B-B14F-4D97-AF65-F5344CB8AC3E}">
        <p14:creationId xmlns:p14="http://schemas.microsoft.com/office/powerpoint/2010/main" val="391322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3463" y="107578"/>
            <a:ext cx="7581901" cy="1264023"/>
          </a:xfrm>
        </p:spPr>
        <p:txBody>
          <a:bodyPr/>
          <a:lstStyle/>
          <a:p>
            <a:r>
              <a:rPr lang="en-US" dirty="0" err="1" smtClean="0"/>
              <a:t>Sigma.js</a:t>
            </a:r>
            <a:r>
              <a:rPr lang="en-US" dirty="0" smtClean="0"/>
              <a:t> Demo</a:t>
            </a:r>
            <a:endParaRPr lang="en-US" dirty="0"/>
          </a:p>
        </p:txBody>
      </p:sp>
      <p:pic>
        <p:nvPicPr>
          <p:cNvPr id="4" name="Content Placeholder 3" descr="Screen shot 2013-04-11 at 1.21.45 PM.png">
            <a:hlinkClick r:id="rId3"/>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71" t="-1896" r="-371" b="1497"/>
          <a:stretch/>
        </p:blipFill>
        <p:spPr>
          <a:xfrm>
            <a:off x="767052" y="1155888"/>
            <a:ext cx="8768183" cy="5502681"/>
          </a:xfrm>
        </p:spPr>
      </p:pic>
      <p:sp>
        <p:nvSpPr>
          <p:cNvPr id="3" name="Rectangle 2"/>
          <p:cNvSpPr/>
          <p:nvPr/>
        </p:nvSpPr>
        <p:spPr>
          <a:xfrm>
            <a:off x="7308536" y="554923"/>
            <a:ext cx="4453399" cy="369332"/>
          </a:xfrm>
          <a:prstGeom prst="rect">
            <a:avLst/>
          </a:prstGeom>
        </p:spPr>
        <p:txBody>
          <a:bodyPr wrap="none">
            <a:spAutoFit/>
          </a:bodyPr>
          <a:lstStyle/>
          <a:p>
            <a:pPr algn="ctr"/>
            <a:r>
              <a:rPr lang="en-US" u="sng" dirty="0">
                <a:hlinkClick r:id="rId5"/>
              </a:rPr>
              <a:t>http://publish.illinois.edu/collectionsmining/</a:t>
            </a:r>
            <a:r>
              <a:rPr lang="en-US" b="1" dirty="0"/>
              <a:t> </a:t>
            </a:r>
            <a:endParaRPr lang="en-US" dirty="0"/>
          </a:p>
        </p:txBody>
      </p:sp>
    </p:spTree>
    <p:extLst>
      <p:ext uri="{BB962C8B-B14F-4D97-AF65-F5344CB8AC3E}">
        <p14:creationId xmlns:p14="http://schemas.microsoft.com/office/powerpoint/2010/main" val="3355478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hallenges</a:t>
            </a:r>
            <a:endParaRPr lang="en-US" dirty="0"/>
          </a:p>
        </p:txBody>
      </p:sp>
      <p:sp>
        <p:nvSpPr>
          <p:cNvPr id="3" name="Content Placeholder 2"/>
          <p:cNvSpPr>
            <a:spLocks noGrp="1"/>
          </p:cNvSpPr>
          <p:nvPr>
            <p:ph idx="1"/>
          </p:nvPr>
        </p:nvSpPr>
        <p:spPr>
          <a:xfrm>
            <a:off x="2303463" y="1882588"/>
            <a:ext cx="7581901" cy="4746812"/>
          </a:xfrm>
        </p:spPr>
        <p:txBody>
          <a:bodyPr>
            <a:normAutofit/>
          </a:bodyPr>
          <a:lstStyle/>
          <a:p>
            <a:r>
              <a:rPr lang="en-US" dirty="0" smtClean="0"/>
              <a:t>Outlier Clusters Analysis</a:t>
            </a:r>
          </a:p>
          <a:p>
            <a:r>
              <a:rPr lang="en-US" dirty="0" smtClean="0"/>
              <a:t>Processing all items in catalog is computationally expensive (~150,000 SUs)</a:t>
            </a:r>
          </a:p>
          <a:p>
            <a:r>
              <a:rPr lang="en-US" dirty="0" smtClean="0"/>
              <a:t>Need to connect our system to another more efficient method of analysis</a:t>
            </a:r>
          </a:p>
          <a:p>
            <a:pPr lvl="1"/>
            <a:r>
              <a:rPr lang="en-US" dirty="0" err="1" smtClean="0"/>
              <a:t>OracleDB</a:t>
            </a:r>
            <a:r>
              <a:rPr lang="en-US" dirty="0" smtClean="0"/>
              <a:t> integration, Neo4j</a:t>
            </a:r>
            <a:endParaRPr lang="en-US" dirty="0"/>
          </a:p>
          <a:p>
            <a:r>
              <a:rPr lang="en-US" dirty="0" smtClean="0"/>
              <a:t>Development of </a:t>
            </a:r>
            <a:r>
              <a:rPr lang="en-US" dirty="0"/>
              <a:t>recommender tool / </a:t>
            </a:r>
            <a:r>
              <a:rPr lang="en-US" dirty="0" smtClean="0"/>
              <a:t>API</a:t>
            </a:r>
          </a:p>
        </p:txBody>
      </p:sp>
    </p:spTree>
    <p:extLst>
      <p:ext uri="{BB962C8B-B14F-4D97-AF65-F5344CB8AC3E}">
        <p14:creationId xmlns:p14="http://schemas.microsoft.com/office/powerpoint/2010/main" val="11631813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54" y="5018338"/>
            <a:ext cx="10515600" cy="1325563"/>
          </a:xfrm>
        </p:spPr>
        <p:txBody>
          <a:bodyPr/>
          <a:lstStyle/>
          <a:p>
            <a:pPr algn="r"/>
            <a:r>
              <a:rPr lang="en-US" dirty="0" smtClean="0"/>
              <a:t>Next Steps….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140" y="-3674422"/>
            <a:ext cx="13039140" cy="8692760"/>
          </a:xfrm>
        </p:spPr>
      </p:pic>
    </p:spTree>
    <p:extLst>
      <p:ext uri="{BB962C8B-B14F-4D97-AF65-F5344CB8AC3E}">
        <p14:creationId xmlns:p14="http://schemas.microsoft.com/office/powerpoint/2010/main" val="2786509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and Tools</a:t>
            </a:r>
            <a:endParaRPr lang="en-US" dirty="0"/>
          </a:p>
        </p:txBody>
      </p:sp>
      <p:sp>
        <p:nvSpPr>
          <p:cNvPr id="3" name="Content Placeholder 2"/>
          <p:cNvSpPr>
            <a:spLocks noGrp="1"/>
          </p:cNvSpPr>
          <p:nvPr>
            <p:ph idx="1"/>
          </p:nvPr>
        </p:nvSpPr>
        <p:spPr/>
        <p:txBody>
          <a:bodyPr/>
          <a:lstStyle/>
          <a:p>
            <a:r>
              <a:rPr lang="en-US" dirty="0" smtClean="0"/>
              <a:t>Visualizing </a:t>
            </a:r>
            <a:r>
              <a:rPr lang="en-US" dirty="0"/>
              <a:t>Data: http://www.visualisingdata.com</a:t>
            </a:r>
          </a:p>
          <a:p>
            <a:r>
              <a:rPr lang="en-US" dirty="0" smtClean="0"/>
              <a:t>Flowing Data</a:t>
            </a:r>
            <a:r>
              <a:rPr lang="en-US" dirty="0"/>
              <a:t>: http://flowingdata.com</a:t>
            </a:r>
          </a:p>
          <a:p>
            <a:r>
              <a:rPr lang="en-US" dirty="0" smtClean="0"/>
              <a:t>Text </a:t>
            </a:r>
            <a:r>
              <a:rPr lang="en-US" dirty="0"/>
              <a:t>Visualization Browser: http://textvis.lnu.se</a:t>
            </a:r>
          </a:p>
          <a:p>
            <a:r>
              <a:rPr lang="en-US" dirty="0" smtClean="0"/>
              <a:t>Information </a:t>
            </a:r>
            <a:r>
              <a:rPr lang="en-US" dirty="0"/>
              <a:t>is Beautiful: </a:t>
            </a:r>
            <a:r>
              <a:rPr lang="en-US" dirty="0">
                <a:hlinkClick r:id="rId2"/>
              </a:rPr>
              <a:t>http://</a:t>
            </a:r>
            <a:r>
              <a:rPr lang="en-US" dirty="0" smtClean="0">
                <a:hlinkClick r:id="rId2"/>
              </a:rPr>
              <a:t>www.informationisbeautiful.net/visualizations</a:t>
            </a:r>
            <a:endParaRPr lang="en-US" dirty="0" smtClean="0"/>
          </a:p>
          <a:p>
            <a:r>
              <a:rPr lang="en-US" dirty="0"/>
              <a:t> The Data Visualization Catalogue by </a:t>
            </a:r>
            <a:r>
              <a:rPr lang="en-US" dirty="0" err="1"/>
              <a:t>Severino</a:t>
            </a:r>
            <a:r>
              <a:rPr lang="en-US" dirty="0"/>
              <a:t> </a:t>
            </a:r>
            <a:r>
              <a:rPr lang="en-US" dirty="0" err="1" smtClean="0"/>
              <a:t>Ribecca</a:t>
            </a:r>
            <a:r>
              <a:rPr lang="en-US" dirty="0" smtClean="0"/>
              <a:t>, http</a:t>
            </a:r>
            <a:r>
              <a:rPr lang="en-US" dirty="0"/>
              <a:t>://www.datavizcatalogue.com/index.html</a:t>
            </a:r>
          </a:p>
          <a:p>
            <a:endParaRPr lang="en-US" dirty="0" smtClean="0"/>
          </a:p>
          <a:p>
            <a:endParaRPr lang="en-US" dirty="0"/>
          </a:p>
          <a:p>
            <a:endParaRPr lang="en-US" dirty="0"/>
          </a:p>
        </p:txBody>
      </p:sp>
    </p:spTree>
    <p:extLst>
      <p:ext uri="{BB962C8B-B14F-4D97-AF65-F5344CB8AC3E}">
        <p14:creationId xmlns:p14="http://schemas.microsoft.com/office/powerpoint/2010/main" val="774551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Questions To Think About…	</a:t>
            </a:r>
            <a:endParaRPr lang="en-US" dirty="0"/>
          </a:p>
        </p:txBody>
      </p:sp>
      <p:sp>
        <p:nvSpPr>
          <p:cNvPr id="3" name="Content Placeholder 2"/>
          <p:cNvSpPr>
            <a:spLocks noGrp="1"/>
          </p:cNvSpPr>
          <p:nvPr>
            <p:ph idx="1"/>
          </p:nvPr>
        </p:nvSpPr>
        <p:spPr/>
        <p:txBody>
          <a:bodyPr/>
          <a:lstStyle/>
          <a:p>
            <a:r>
              <a:rPr lang="en-US" dirty="0" smtClean="0"/>
              <a:t>How can libraries provides tools and services to support data visualization?</a:t>
            </a:r>
          </a:p>
          <a:p>
            <a:r>
              <a:rPr lang="en-US" dirty="0" smtClean="0"/>
              <a:t>How can libraries and archives model this type of research with their own data from collections, metadata, etc.?</a:t>
            </a:r>
          </a:p>
          <a:p>
            <a:r>
              <a:rPr lang="en-US" dirty="0" smtClean="0"/>
              <a:t>How can we collaborate with other units on our campuses to support data visualization?</a:t>
            </a:r>
          </a:p>
          <a:p>
            <a:r>
              <a:rPr lang="en-US" dirty="0" smtClean="0"/>
              <a:t>What can we do to reach out and engage scholars who are conducting research that uses data visualization?</a:t>
            </a:r>
            <a:endParaRPr lang="en-US" dirty="0"/>
          </a:p>
        </p:txBody>
      </p:sp>
    </p:spTree>
    <p:extLst>
      <p:ext uri="{BB962C8B-B14F-4D97-AF65-F5344CB8AC3E}">
        <p14:creationId xmlns:p14="http://schemas.microsoft.com/office/powerpoint/2010/main" val="2012912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9450" b="9450"/>
          <a:stretch>
            <a:fillRect/>
          </a:stretch>
        </p:blipFill>
        <p:spPr/>
      </p:pic>
      <p:sp>
        <p:nvSpPr>
          <p:cNvPr id="4" name="Text Placeholder 3"/>
          <p:cNvSpPr>
            <a:spLocks noGrp="1"/>
          </p:cNvSpPr>
          <p:nvPr>
            <p:ph type="body" sz="half" idx="2"/>
          </p:nvPr>
        </p:nvSpPr>
        <p:spPr/>
        <p:txBody>
          <a:bodyPr>
            <a:normAutofit/>
          </a:bodyPr>
          <a:lstStyle/>
          <a:p>
            <a:pPr algn="ctr"/>
            <a:endParaRPr lang="en-US" sz="2000" dirty="0" smtClean="0"/>
          </a:p>
          <a:p>
            <a:pPr algn="ctr"/>
            <a:endParaRPr lang="en-US" sz="2000" dirty="0"/>
          </a:p>
          <a:p>
            <a:pPr algn="ctr"/>
            <a:r>
              <a:rPr lang="en-US" sz="2000" dirty="0" smtClean="0"/>
              <a:t>Harriett Green</a:t>
            </a:r>
          </a:p>
          <a:p>
            <a:pPr algn="ctr"/>
            <a:r>
              <a:rPr lang="en-US" sz="2000" dirty="0" smtClean="0"/>
              <a:t>University of Illinois at Urbana-Champaign</a:t>
            </a:r>
          </a:p>
          <a:p>
            <a:pPr algn="ctr"/>
            <a:endParaRPr lang="en-US" sz="2000" dirty="0"/>
          </a:p>
          <a:p>
            <a:pPr algn="ctr"/>
            <a:r>
              <a:rPr lang="en-US" sz="2000" dirty="0" smtClean="0">
                <a:hlinkClick r:id="rId3"/>
              </a:rPr>
              <a:t>green19@Illinois.edu</a:t>
            </a:r>
            <a:endParaRPr lang="en-US" sz="2000" dirty="0" smtClean="0"/>
          </a:p>
          <a:p>
            <a:pPr algn="ctr"/>
            <a:r>
              <a:rPr lang="en-US" sz="2000" dirty="0" smtClean="0"/>
              <a:t>Twitter: @</a:t>
            </a:r>
            <a:r>
              <a:rPr lang="en-US" sz="2000" dirty="0" err="1" smtClean="0"/>
              <a:t>greenharr</a:t>
            </a:r>
            <a:endParaRPr lang="en-US" sz="2000" dirty="0"/>
          </a:p>
        </p:txBody>
      </p:sp>
    </p:spTree>
    <p:extLst>
      <p:ext uri="{BB962C8B-B14F-4D97-AF65-F5344CB8AC3E}">
        <p14:creationId xmlns:p14="http://schemas.microsoft.com/office/powerpoint/2010/main" val="128594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Visualization?</a:t>
            </a:r>
            <a:endParaRPr lang="en-US" dirty="0"/>
          </a:p>
        </p:txBody>
      </p:sp>
      <p:sp>
        <p:nvSpPr>
          <p:cNvPr id="3" name="Text Placeholder 2"/>
          <p:cNvSpPr>
            <a:spLocks noGrp="1"/>
          </p:cNvSpPr>
          <p:nvPr>
            <p:ph type="body" idx="1"/>
          </p:nvPr>
        </p:nvSpPr>
        <p:spPr/>
        <p:txBody>
          <a:bodyPr/>
          <a:lstStyle/>
          <a:p>
            <a:r>
              <a:rPr lang="en-US" dirty="0"/>
              <a:t>The process of converting data sources into a visual </a:t>
            </a:r>
            <a:r>
              <a:rPr lang="en-US" dirty="0" smtClean="0"/>
              <a:t>representation</a:t>
            </a:r>
            <a:endParaRPr lang="en-US" dirty="0"/>
          </a:p>
        </p:txBody>
      </p:sp>
      <p:sp>
        <p:nvSpPr>
          <p:cNvPr id="5" name="Content Placeholder 4"/>
          <p:cNvSpPr>
            <a:spLocks noGrp="1"/>
          </p:cNvSpPr>
          <p:nvPr>
            <p:ph sz="half" idx="2"/>
          </p:nvPr>
        </p:nvSpPr>
        <p:spPr/>
        <p:txBody>
          <a:bodyPr>
            <a:normAutofit/>
          </a:bodyPr>
          <a:lstStyle/>
          <a:p>
            <a:pPr marL="0" indent="0">
              <a:buNone/>
            </a:pPr>
            <a:r>
              <a:rPr lang="en-US" dirty="0" smtClean="0"/>
              <a:t>Use software such as:</a:t>
            </a:r>
          </a:p>
          <a:p>
            <a:r>
              <a:rPr lang="en-US" dirty="0" smtClean="0"/>
              <a:t>R </a:t>
            </a:r>
            <a:r>
              <a:rPr lang="en-US" dirty="0"/>
              <a:t>Studio</a:t>
            </a:r>
          </a:p>
          <a:p>
            <a:r>
              <a:rPr lang="en-US" dirty="0" err="1"/>
              <a:t>Gephi</a:t>
            </a:r>
            <a:endParaRPr lang="en-US" dirty="0"/>
          </a:p>
          <a:p>
            <a:r>
              <a:rPr lang="en-US" dirty="0" err="1"/>
              <a:t>NodeXL</a:t>
            </a:r>
            <a:endParaRPr lang="en-US" dirty="0"/>
          </a:p>
          <a:p>
            <a:r>
              <a:rPr lang="en-US" dirty="0"/>
              <a:t>ORA</a:t>
            </a:r>
          </a:p>
          <a:p>
            <a:r>
              <a:rPr lang="en-US" dirty="0"/>
              <a:t>Mathematica</a:t>
            </a:r>
          </a:p>
          <a:p>
            <a:endParaRPr lang="en-US" dirty="0" smtClean="0"/>
          </a:p>
        </p:txBody>
      </p:sp>
      <p:sp>
        <p:nvSpPr>
          <p:cNvPr id="4" name="Text Placeholder 3"/>
          <p:cNvSpPr>
            <a:spLocks noGrp="1"/>
          </p:cNvSpPr>
          <p:nvPr>
            <p:ph type="body" sz="quarter" idx="3"/>
          </p:nvPr>
        </p:nvSpPr>
        <p:spPr/>
        <p:txBody>
          <a:bodyPr/>
          <a:lstStyle/>
          <a:p>
            <a:r>
              <a:rPr lang="en-US" dirty="0"/>
              <a:t>A visual representation of data sources </a:t>
            </a:r>
          </a:p>
        </p:txBody>
      </p:sp>
      <p:sp>
        <p:nvSpPr>
          <p:cNvPr id="11" name="Rectangle 10"/>
          <p:cNvSpPr/>
          <p:nvPr/>
        </p:nvSpPr>
        <p:spPr>
          <a:xfrm>
            <a:off x="6409509" y="5457149"/>
            <a:ext cx="5721531" cy="584775"/>
          </a:xfrm>
          <a:prstGeom prst="rect">
            <a:avLst/>
          </a:prstGeom>
        </p:spPr>
        <p:txBody>
          <a:bodyPr wrap="square">
            <a:spAutoFit/>
          </a:bodyPr>
          <a:lstStyle/>
          <a:p>
            <a:pPr marL="347663" lvl="0" indent="-347663"/>
            <a:r>
              <a:rPr lang="en" sz="1600" dirty="0" smtClean="0"/>
              <a:t>Figure from “Significant </a:t>
            </a:r>
            <a:r>
              <a:rPr lang="en" sz="1600" dirty="0"/>
              <a:t>Themes in 19th Century</a:t>
            </a:r>
            <a:endParaRPr lang="en-US" sz="1600" dirty="0"/>
          </a:p>
          <a:p>
            <a:pPr marL="347663" lvl="0" indent="-347663"/>
            <a:r>
              <a:rPr lang="en" sz="1600" dirty="0"/>
              <a:t>Literature,” Matt Jockers &amp; David</a:t>
            </a:r>
            <a:r>
              <a:rPr lang="en-US" sz="1600" dirty="0"/>
              <a:t> </a:t>
            </a:r>
            <a:r>
              <a:rPr lang="en" sz="1600" dirty="0"/>
              <a:t>Mimno, </a:t>
            </a:r>
            <a:r>
              <a:rPr lang="en" sz="1600" i="1" dirty="0"/>
              <a:t>Poetics</a:t>
            </a:r>
            <a:r>
              <a:rPr lang="en" sz="1600" dirty="0"/>
              <a:t>, December 2013</a:t>
            </a:r>
            <a:endParaRPr lang="en-US" sz="1600" dirty="0"/>
          </a:p>
        </p:txBody>
      </p:sp>
      <p:pic>
        <p:nvPicPr>
          <p:cNvPr id="12" name="Shape 108"/>
          <p:cNvPicPr preferRelativeResize="0">
            <a:picLocks noChangeAspect="1"/>
          </p:cNvPicPr>
          <p:nvPr/>
        </p:nvPicPr>
        <p:blipFill>
          <a:blip r:embed="rId2">
            <a:alphaModFix/>
          </a:blip>
          <a:stretch>
            <a:fillRect/>
          </a:stretch>
        </p:blipFill>
        <p:spPr>
          <a:xfrm>
            <a:off x="6839929" y="2505073"/>
            <a:ext cx="3455524" cy="270098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3815985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Visualize Data?</a:t>
            </a:r>
            <a:endParaRPr lang="en-US" dirty="0"/>
          </a:p>
        </p:txBody>
      </p:sp>
      <p:sp>
        <p:nvSpPr>
          <p:cNvPr id="5" name="Content Placeholder 4"/>
          <p:cNvSpPr>
            <a:spLocks noGrp="1"/>
          </p:cNvSpPr>
          <p:nvPr>
            <p:ph idx="1"/>
          </p:nvPr>
        </p:nvSpPr>
        <p:spPr/>
        <p:txBody>
          <a:bodyPr>
            <a:normAutofit/>
          </a:bodyPr>
          <a:lstStyle/>
          <a:p>
            <a:r>
              <a:rPr lang="en-US" dirty="0" smtClean="0"/>
              <a:t>To understand the broader themes of a dataset</a:t>
            </a:r>
          </a:p>
          <a:p>
            <a:r>
              <a:rPr lang="en-US" dirty="0" smtClean="0"/>
              <a:t>Explore patterns in the data</a:t>
            </a:r>
          </a:p>
          <a:p>
            <a:r>
              <a:rPr lang="en-US" dirty="0" smtClean="0"/>
              <a:t>To </a:t>
            </a:r>
            <a:r>
              <a:rPr lang="en-US" dirty="0"/>
              <a:t>cluster texts for overview or classification </a:t>
            </a:r>
            <a:endParaRPr lang="en-US" dirty="0" smtClean="0"/>
          </a:p>
          <a:p>
            <a:r>
              <a:rPr lang="en-US" dirty="0" smtClean="0"/>
              <a:t>To </a:t>
            </a:r>
            <a:r>
              <a:rPr lang="en-US" dirty="0"/>
              <a:t>compare collections of </a:t>
            </a:r>
            <a:r>
              <a:rPr lang="en-US" dirty="0" smtClean="0"/>
              <a:t>data, </a:t>
            </a:r>
            <a:endParaRPr lang="en-US" dirty="0"/>
          </a:p>
          <a:p>
            <a:r>
              <a:rPr lang="en-US" dirty="0" smtClean="0"/>
              <a:t>Understand </a:t>
            </a:r>
            <a:r>
              <a:rPr lang="en-US" dirty="0"/>
              <a:t>the evolution of </a:t>
            </a:r>
            <a:r>
              <a:rPr lang="en-US" dirty="0" smtClean="0"/>
              <a:t>a dataset over time and space</a:t>
            </a:r>
          </a:p>
          <a:p>
            <a:r>
              <a:rPr lang="en-US" dirty="0" smtClean="0"/>
              <a:t>To </a:t>
            </a:r>
            <a:r>
              <a:rPr lang="en-US" dirty="0"/>
              <a:t>compare patterns in text to those in other </a:t>
            </a:r>
            <a:r>
              <a:rPr lang="en-US" dirty="0" smtClean="0"/>
              <a:t>data</a:t>
            </a:r>
            <a:r>
              <a:rPr lang="en-US" dirty="0"/>
              <a:t> </a:t>
            </a:r>
            <a:r>
              <a:rPr lang="en-US" dirty="0" smtClean="0"/>
              <a:t>(e.g., correlating </a:t>
            </a:r>
            <a:r>
              <a:rPr lang="en-US" dirty="0"/>
              <a:t>with social </a:t>
            </a:r>
            <a:r>
              <a:rPr lang="en-US" dirty="0" smtClean="0"/>
              <a:t>networks).</a:t>
            </a:r>
            <a:endParaRPr lang="en-US" dirty="0"/>
          </a:p>
        </p:txBody>
      </p:sp>
    </p:spTree>
    <p:extLst>
      <p:ext uri="{BB962C8B-B14F-4D97-AF65-F5344CB8AC3E}">
        <p14:creationId xmlns:p14="http://schemas.microsoft.com/office/powerpoint/2010/main" val="1449679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Data Visualization Used?</a:t>
            </a:r>
            <a:endParaRPr lang="en-US" dirty="0"/>
          </a:p>
        </p:txBody>
      </p:sp>
      <p:sp>
        <p:nvSpPr>
          <p:cNvPr id="5" name="Content Placeholder 4"/>
          <p:cNvSpPr>
            <a:spLocks noGrp="1"/>
          </p:cNvSpPr>
          <p:nvPr>
            <p:ph idx="1"/>
          </p:nvPr>
        </p:nvSpPr>
        <p:spPr/>
        <p:txBody>
          <a:bodyPr/>
          <a:lstStyle/>
          <a:p>
            <a:r>
              <a:rPr lang="en-US" b="1" u="sng" dirty="0" smtClean="0"/>
              <a:t>Exploration</a:t>
            </a:r>
          </a:p>
          <a:p>
            <a:pPr lvl="1"/>
            <a:r>
              <a:rPr lang="en-US" dirty="0" smtClean="0"/>
              <a:t>Explore the full range of the data</a:t>
            </a:r>
          </a:p>
          <a:p>
            <a:pPr lvl="1"/>
            <a:r>
              <a:rPr lang="en-US" dirty="0" smtClean="0"/>
              <a:t>Discover characteristics and themes in the data</a:t>
            </a:r>
          </a:p>
          <a:p>
            <a:pPr lvl="1"/>
            <a:endParaRPr lang="en-US" dirty="0" smtClean="0"/>
          </a:p>
          <a:p>
            <a:r>
              <a:rPr lang="en-US" b="1" u="sng" dirty="0" smtClean="0"/>
              <a:t>Explanation</a:t>
            </a:r>
          </a:p>
          <a:p>
            <a:pPr lvl="1"/>
            <a:r>
              <a:rPr lang="en-US" dirty="0" smtClean="0"/>
              <a:t>Communicate your findings to others</a:t>
            </a:r>
          </a:p>
          <a:p>
            <a:pPr lvl="1"/>
            <a:r>
              <a:rPr lang="en-US" dirty="0" smtClean="0"/>
              <a:t>Present your results in a publication</a:t>
            </a:r>
          </a:p>
          <a:p>
            <a:endParaRPr lang="en-US" dirty="0"/>
          </a:p>
        </p:txBody>
      </p:sp>
    </p:spTree>
    <p:extLst>
      <p:ext uri="{BB962C8B-B14F-4D97-AF65-F5344CB8AC3E}">
        <p14:creationId xmlns:p14="http://schemas.microsoft.com/office/powerpoint/2010/main" val="3147072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Data Visualization</a:t>
            </a:r>
            <a:endParaRPr lang="en-US" dirty="0"/>
          </a:p>
        </p:txBody>
      </p:sp>
      <p:sp>
        <p:nvSpPr>
          <p:cNvPr id="3" name="Text Placeholder 2"/>
          <p:cNvSpPr>
            <a:spLocks noGrp="1"/>
          </p:cNvSpPr>
          <p:nvPr>
            <p:ph type="body" idx="1"/>
          </p:nvPr>
        </p:nvSpPr>
        <p:spPr/>
        <p:txBody>
          <a:bodyPr/>
          <a:lstStyle/>
          <a:p>
            <a:r>
              <a:rPr lang="en-US" dirty="0" smtClean="0"/>
              <a:t>Types and Formats</a:t>
            </a:r>
            <a:endParaRPr lang="en-US" dirty="0"/>
          </a:p>
        </p:txBody>
      </p:sp>
    </p:spTree>
    <p:extLst>
      <p:ext uri="{BB962C8B-B14F-4D97-AF65-F5344CB8AC3E}">
        <p14:creationId xmlns:p14="http://schemas.microsoft.com/office/powerpoint/2010/main" val="1694649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a:t>
            </a:r>
            <a:endParaRPr lang="en-US" dirty="0"/>
          </a:p>
        </p:txBody>
      </p:sp>
      <p:sp>
        <p:nvSpPr>
          <p:cNvPr id="3" name="Content Placeholder 2"/>
          <p:cNvSpPr>
            <a:spLocks noGrp="1"/>
          </p:cNvSpPr>
          <p:nvPr>
            <p:ph sz="half" idx="1"/>
          </p:nvPr>
        </p:nvSpPr>
        <p:spPr/>
        <p:txBody>
          <a:bodyPr/>
          <a:lstStyle/>
          <a:p>
            <a:r>
              <a:rPr lang="en-US" dirty="0" err="1" smtClean="0"/>
              <a:t>Gephi</a:t>
            </a:r>
            <a:endParaRPr lang="en-US" dirty="0" smtClean="0"/>
          </a:p>
          <a:p>
            <a:r>
              <a:rPr lang="en-US" dirty="0" err="1" smtClean="0"/>
              <a:t>NodeXL</a:t>
            </a:r>
            <a:endParaRPr lang="en-US" dirty="0" smtClean="0"/>
          </a:p>
          <a:p>
            <a:r>
              <a:rPr lang="en-US" dirty="0" smtClean="0"/>
              <a:t>Plot.ly</a:t>
            </a:r>
          </a:p>
          <a:p>
            <a:r>
              <a:rPr lang="en-US" dirty="0" smtClean="0"/>
              <a:t>Google </a:t>
            </a:r>
            <a:r>
              <a:rPr lang="en-US" dirty="0" smtClean="0"/>
              <a:t>Fusion Tables</a:t>
            </a:r>
          </a:p>
          <a:p>
            <a:r>
              <a:rPr lang="en-US" dirty="0" smtClean="0"/>
              <a:t>d3</a:t>
            </a:r>
            <a:endParaRPr lang="en-US" dirty="0" smtClean="0"/>
          </a:p>
        </p:txBody>
      </p:sp>
      <p:pic>
        <p:nvPicPr>
          <p:cNvPr id="5"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010548" y="2086203"/>
            <a:ext cx="3656013" cy="27420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38850" y="4953000"/>
            <a:ext cx="4476750" cy="923330"/>
          </a:xfrm>
          <a:prstGeom prst="rect">
            <a:avLst/>
          </a:prstGeom>
          <a:noFill/>
        </p:spPr>
        <p:txBody>
          <a:bodyPr wrap="square" rtlCol="0">
            <a:spAutoFit/>
          </a:bodyPr>
          <a:lstStyle/>
          <a:p>
            <a:r>
              <a:rPr lang="en-US" dirty="0"/>
              <a:t>Harriett Green and Kirk Hess, “Clusters of Books: Subject Analysis Tools for the Library Catalog,” ACRL 2013 presentation</a:t>
            </a:r>
          </a:p>
        </p:txBody>
      </p:sp>
      <p:pic>
        <p:nvPicPr>
          <p:cNvPr id="1026" name="Picture 2" descr="Gephi - The Open Graph Viz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4526844"/>
            <a:ext cx="318135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5156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ku_2016_slidemaster" id="{F7984383-0F72-EA42-89BD-BE880129F885}" vid="{5EBAAE31-6C59-2042-AEB3-436DD48BAB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hku_2016_slidemaster</Template>
  <TotalTime>4504</TotalTime>
  <Words>2059</Words>
  <Application>Microsoft Office PowerPoint</Application>
  <PresentationFormat>Widescreen</PresentationFormat>
  <Paragraphs>336</Paragraphs>
  <Slides>47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SimSun</vt:lpstr>
      <vt:lpstr>Arial</vt:lpstr>
      <vt:lpstr>Calibri</vt:lpstr>
      <vt:lpstr>Courier New</vt:lpstr>
      <vt:lpstr>Franklin Gothic Book</vt:lpstr>
      <vt:lpstr>Times New Roman</vt:lpstr>
      <vt:lpstr>Wingdings</vt:lpstr>
      <vt:lpstr>Office Theme</vt:lpstr>
      <vt:lpstr>Data Visualization: An Introduction</vt:lpstr>
      <vt:lpstr>Thank you to: Ruohua Han, graduate assistant, School of Information Sciences</vt:lpstr>
      <vt:lpstr>How Do Scholars Communicate Their Research Today?</vt:lpstr>
      <vt:lpstr>Scholarly Communications are transforming…</vt:lpstr>
      <vt:lpstr>What Is Data Visualization?</vt:lpstr>
      <vt:lpstr>Why Visualize Data?</vt:lpstr>
      <vt:lpstr>When Is Data Visualization Used?</vt:lpstr>
      <vt:lpstr>Approaches to Data Visualization</vt:lpstr>
      <vt:lpstr>Network Analysis</vt:lpstr>
      <vt:lpstr>Maps and Geographic Information Systems</vt:lpstr>
      <vt:lpstr>Data mining and stat analysis</vt:lpstr>
      <vt:lpstr>Example 1: Topic Modeling</vt:lpstr>
      <vt:lpstr>Example 2: Types of Languages</vt:lpstr>
      <vt:lpstr>Example 3: Works of an Author</vt:lpstr>
      <vt:lpstr>Example 4: Visualizing Languages</vt:lpstr>
      <vt:lpstr>Types of Data in Visualizations</vt:lpstr>
      <vt:lpstr>Types of Data and Visualizations, cont.</vt:lpstr>
      <vt:lpstr>Display Functions of Data Visualizations</vt:lpstr>
      <vt:lpstr>PowerPoint Presentation</vt:lpstr>
      <vt:lpstr>How To Visualize Your Research</vt:lpstr>
      <vt:lpstr>Step 1: Obtain Data</vt:lpstr>
      <vt:lpstr>Where do you get data?</vt:lpstr>
      <vt:lpstr>How do you get the data?</vt:lpstr>
      <vt:lpstr>STEP 2: Data cleaning and formatting</vt:lpstr>
      <vt:lpstr>Resources for Data Formatting</vt:lpstr>
      <vt:lpstr>STEP 3: Identify Type of Visualization</vt:lpstr>
      <vt:lpstr>Examples: How They Did It</vt:lpstr>
      <vt:lpstr>Example 1: Lincoln Mullen</vt:lpstr>
      <vt:lpstr>How It Happened….</vt:lpstr>
      <vt:lpstr>Example 2:  Visualizing Library Collections</vt:lpstr>
      <vt:lpstr>searches in OPAC != effective browsing</vt:lpstr>
      <vt:lpstr>research</vt:lpstr>
      <vt:lpstr>social network analysis: terms</vt:lpstr>
      <vt:lpstr>terms (cont.)</vt:lpstr>
      <vt:lpstr>subject headings clusters</vt:lpstr>
      <vt:lpstr>top 10 LCSH by betweenness centrality  </vt:lpstr>
      <vt:lpstr>method</vt:lpstr>
      <vt:lpstr>PowerPoint Presentation</vt:lpstr>
      <vt:lpstr>Clusters</vt:lpstr>
      <vt:lpstr>Isolated Component</vt:lpstr>
      <vt:lpstr>Isolated Component</vt:lpstr>
      <vt:lpstr>Sigma.js Demo</vt:lpstr>
      <vt:lpstr>challenges</vt:lpstr>
      <vt:lpstr>Next Steps….</vt:lpstr>
      <vt:lpstr>Resources and Tools</vt:lpstr>
      <vt:lpstr>Discussion Questions To Think About… </vt:lpstr>
      <vt:lpstr>QUESTIONS?</vt:lpstr>
    </vt:vector>
  </TitlesOfParts>
  <Company>University of Illinois at Urbana-Champaign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Voyant: An Introduction</dc:title>
  <dc:creator>Green, Harriett E</dc:creator>
  <cp:lastModifiedBy>Green, Harriett E</cp:lastModifiedBy>
  <cp:revision>59</cp:revision>
  <dcterms:created xsi:type="dcterms:W3CDTF">2016-11-12T13:54:19Z</dcterms:created>
  <dcterms:modified xsi:type="dcterms:W3CDTF">2016-11-30T02:06:52Z</dcterms:modified>
</cp:coreProperties>
</file>